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1"/>
  </p:sldMasterIdLst>
  <p:handoutMasterIdLst>
    <p:handoutMasterId r:id="rId17"/>
  </p:handoutMasterIdLst>
  <p:sldIdLst>
    <p:sldId id="256" r:id="rId2"/>
    <p:sldId id="258" r:id="rId3"/>
    <p:sldId id="292" r:id="rId4"/>
    <p:sldId id="294" r:id="rId5"/>
    <p:sldId id="289" r:id="rId6"/>
    <p:sldId id="269" r:id="rId7"/>
    <p:sldId id="270" r:id="rId8"/>
    <p:sldId id="295" r:id="rId9"/>
    <p:sldId id="285" r:id="rId10"/>
    <p:sldId id="287" r:id="rId11"/>
    <p:sldId id="257" r:id="rId12"/>
    <p:sldId id="264" r:id="rId13"/>
    <p:sldId id="260" r:id="rId14"/>
    <p:sldId id="266" r:id="rId15"/>
    <p:sldId id="288" r:id="rId1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14" autoAdjust="0"/>
    <p:restoredTop sz="94660"/>
  </p:normalViewPr>
  <p:slideViewPr>
    <p:cSldViewPr>
      <p:cViewPr varScale="1">
        <p:scale>
          <a:sx n="82" d="100"/>
          <a:sy n="82" d="100"/>
        </p:scale>
        <p:origin x="1296" y="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124C1A-F0B9-477E-9B53-B2B266C8DB04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A5074B-9C01-4563-844F-767AF447D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8209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7209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426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221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837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16/09/2025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249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16/09/2025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113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16/09/2025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284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64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015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7440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084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459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66620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0479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9800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809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C2D63-818A-4CAD-955D-7716F6A82401}" type="datetimeFigureOut">
              <a:rPr lang="en-GB" smtClean="0"/>
              <a:pPr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753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  <p:sldLayoutId id="214748378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cid:52E1D1D5-1166-4B57-A0E8-BD0783537DB6" TargetMode="Externa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hyperlink" Target="http://www.ttrockstars.com/" TargetMode="External"/><Relationship Id="rId7" Type="http://schemas.openxmlformats.org/officeDocument/2006/relationships/image" Target="../media/image26.png"/><Relationship Id="rId2" Type="http://schemas.openxmlformats.org/officeDocument/2006/relationships/hyperlink" Target="http://www.mathsframe.co.uk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hyperlink" Target="http://www.maths.co.uk/" TargetMode="External"/><Relationship Id="rId4" Type="http://schemas.openxmlformats.org/officeDocument/2006/relationships/hyperlink" Target="http://www.numbots.com/" TargetMode="External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8520" y="131951"/>
            <a:ext cx="7632848" cy="709865"/>
          </a:xfrm>
        </p:spPr>
        <p:txBody>
          <a:bodyPr>
            <a:noAutofit/>
          </a:bodyPr>
          <a:lstStyle/>
          <a:p>
            <a:pPr algn="ctr"/>
            <a:r>
              <a:rPr lang="en-GB" sz="7200" u="sng" dirty="0">
                <a:solidFill>
                  <a:schemeClr val="tx1"/>
                </a:solidFill>
              </a:rPr>
              <a:t>Willow Class Welcome Meeting 2025/26</a:t>
            </a:r>
          </a:p>
        </p:txBody>
      </p:sp>
      <p:pic>
        <p:nvPicPr>
          <p:cNvPr id="5" name="Picture 4" descr="A group of kids standing next to a tree&#10;&#10;AI-generated content may be incorrect.">
            <a:extLst>
              <a:ext uri="{FF2B5EF4-FFF2-40B4-BE49-F238E27FC236}">
                <a16:creationId xmlns:a16="http://schemas.microsoft.com/office/drawing/2014/main" id="{C55E365B-9A26-CB77-005C-1CB4E63014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14166" y="3966694"/>
            <a:ext cx="3149420" cy="2362065"/>
          </a:xfrm>
          <a:prstGeom prst="rect">
            <a:avLst/>
          </a:prstGeom>
        </p:spPr>
      </p:pic>
      <p:pic>
        <p:nvPicPr>
          <p:cNvPr id="9" name="Picture 8" descr="A child and child standing in a tree&#10;&#10;AI-generated content may be incorrect.">
            <a:extLst>
              <a:ext uri="{FF2B5EF4-FFF2-40B4-BE49-F238E27FC236}">
                <a16:creationId xmlns:a16="http://schemas.microsoft.com/office/drawing/2014/main" id="{B180621F-E05D-9CE7-1CC3-254E4D171D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08745" y="3246614"/>
            <a:ext cx="3149421" cy="2362066"/>
          </a:xfrm>
          <a:prstGeom prst="rect">
            <a:avLst/>
          </a:prstGeom>
        </p:spPr>
      </p:pic>
      <p:pic>
        <p:nvPicPr>
          <p:cNvPr id="11" name="Picture 10" descr="A group of children sitting at a table&#10;&#10;AI-generated content may be incorrect.">
            <a:extLst>
              <a:ext uri="{FF2B5EF4-FFF2-40B4-BE49-F238E27FC236}">
                <a16:creationId xmlns:a16="http://schemas.microsoft.com/office/drawing/2014/main" id="{469392D5-BFAF-063A-36E7-064FA094B6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072" y="3924335"/>
            <a:ext cx="3275856" cy="244678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BFBAB7-3B53-FE4A-57E9-D08BE25E15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8304" y="131951"/>
            <a:ext cx="1656185" cy="16561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951FFD9-AC37-65E7-24EA-86B8B12987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4098746"/>
            <a:ext cx="2183507" cy="277270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25AA821-D3B2-C103-4801-07263F871929}"/>
              </a:ext>
            </a:extLst>
          </p:cNvPr>
          <p:cNvSpPr/>
          <p:nvPr/>
        </p:nvSpPr>
        <p:spPr>
          <a:xfrm>
            <a:off x="167142" y="1170426"/>
            <a:ext cx="228098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Mrs Luton </a:t>
            </a:r>
          </a:p>
          <a:p>
            <a:pPr algn="ctr"/>
            <a:r>
              <a:rPr lang="en-US" b="0" i="1" cap="none" spc="0" dirty="0">
                <a:ln w="0"/>
                <a:solidFill>
                  <a:schemeClr val="tx1"/>
                </a:solidFill>
              </a:rPr>
              <a:t>Class Teacher </a:t>
            </a:r>
          </a:p>
          <a:p>
            <a:pPr algn="ctr"/>
            <a:r>
              <a:rPr lang="en-US" b="0" i="1" cap="none" spc="0" dirty="0">
                <a:ln w="0"/>
                <a:solidFill>
                  <a:schemeClr val="tx1"/>
                </a:solidFill>
              </a:rPr>
              <a:t>(Mon – Wed)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701EF0-E853-3322-ED69-1B1BE2016D05}"/>
              </a:ext>
            </a:extLst>
          </p:cNvPr>
          <p:cNvSpPr/>
          <p:nvPr/>
        </p:nvSpPr>
        <p:spPr>
          <a:xfrm>
            <a:off x="4298325" y="5085184"/>
            <a:ext cx="2877495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Mrs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Williams </a:t>
            </a:r>
          </a:p>
          <a:p>
            <a:pPr algn="ctr"/>
            <a:r>
              <a:rPr lang="en-US" b="0" i="1" cap="none" spc="0" dirty="0">
                <a:ln w="0"/>
                <a:solidFill>
                  <a:schemeClr val="tx1"/>
                </a:solidFill>
              </a:rPr>
              <a:t>Class TA and PPA cover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E758F0-5A52-5124-A82E-C549A8473E64}"/>
              </a:ext>
            </a:extLst>
          </p:cNvPr>
          <p:cNvSpPr/>
          <p:nvPr/>
        </p:nvSpPr>
        <p:spPr>
          <a:xfrm>
            <a:off x="2333063" y="1475563"/>
            <a:ext cx="214479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Miss Kelly </a:t>
            </a:r>
          </a:p>
          <a:p>
            <a:pPr algn="ctr"/>
            <a:r>
              <a:rPr lang="en-US" b="0" i="1" cap="none" spc="0" dirty="0">
                <a:ln w="0"/>
                <a:solidFill>
                  <a:schemeClr val="tx1"/>
                </a:solidFill>
              </a:rPr>
              <a:t>Class Teacher (Thurs</a:t>
            </a:r>
            <a:r>
              <a:rPr lang="en-US" i="1" dirty="0">
                <a:ln w="0"/>
              </a:rPr>
              <a:t> - Fri</a:t>
            </a:r>
            <a:r>
              <a:rPr lang="en-US" b="0" i="1" cap="none" spc="0" dirty="0">
                <a:ln w="0"/>
                <a:solidFill>
                  <a:schemeClr val="tx1"/>
                </a:solidFill>
              </a:rPr>
              <a:t>)</a:t>
            </a:r>
            <a:endParaRPr lang="en-US" sz="2400" b="0" i="1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535" y="206405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en-GB" sz="4800" u="sng" dirty="0"/>
              <a:t>Willow Class Team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811B49-E918-33FF-C2C8-BD1FE69E03DE}"/>
              </a:ext>
            </a:extLst>
          </p:cNvPr>
          <p:cNvSpPr/>
          <p:nvPr/>
        </p:nvSpPr>
        <p:spPr>
          <a:xfrm>
            <a:off x="4666143" y="1225996"/>
            <a:ext cx="1749597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Miss Arnold</a:t>
            </a:r>
          </a:p>
          <a:p>
            <a:pPr algn="ctr"/>
            <a:r>
              <a:rPr lang="en-US" b="0" i="1" cap="none" spc="0" dirty="0">
                <a:ln w="0"/>
                <a:solidFill>
                  <a:schemeClr val="tx1"/>
                </a:solidFill>
              </a:rPr>
              <a:t>Class TA</a:t>
            </a:r>
          </a:p>
          <a:p>
            <a:pPr algn="ctr"/>
            <a:r>
              <a:rPr lang="en-US" i="1" dirty="0">
                <a:ln w="0"/>
              </a:rPr>
              <a:t>(Mon/Fri)</a:t>
            </a:r>
            <a:endParaRPr lang="en-US" b="0" i="1" cap="none" spc="0" dirty="0">
              <a:ln w="0"/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5F1007-244C-6552-B52A-D1F9F080FA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48483" y="2952464"/>
            <a:ext cx="2857499" cy="189729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C89FAE-9B47-257E-9940-CAAE8F9A06A4}"/>
              </a:ext>
            </a:extLst>
          </p:cNvPr>
          <p:cNvPicPr>
            <a:picLocks noChangeAspect="1"/>
          </p:cNvPicPr>
          <p:nvPr/>
        </p:nvPicPr>
        <p:blipFill rotWithShape="1"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6" t="16311" r="13495" b="14731"/>
          <a:stretch/>
        </p:blipFill>
        <p:spPr bwMode="auto">
          <a:xfrm>
            <a:off x="432546" y="2852935"/>
            <a:ext cx="1895648" cy="23486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1CF4D3-050D-8FD5-4D9A-4F638FAD1C1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49" r="9512" b="8106"/>
          <a:stretch/>
        </p:blipFill>
        <p:spPr bwMode="auto">
          <a:xfrm>
            <a:off x="6516216" y="685072"/>
            <a:ext cx="1895475" cy="2527903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50" b="1" dirty="0"/>
              <a:t>School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700" dirty="0"/>
              <a:t>Be Safe</a:t>
            </a:r>
          </a:p>
          <a:p>
            <a:pPr marL="0" indent="0" algn="ctr">
              <a:buNone/>
            </a:pPr>
            <a:r>
              <a:rPr lang="en-GB" sz="2700" dirty="0"/>
              <a:t>Be gentle and kind</a:t>
            </a:r>
          </a:p>
          <a:p>
            <a:pPr marL="0" indent="0" algn="ctr">
              <a:buNone/>
            </a:pPr>
            <a:r>
              <a:rPr lang="en-GB" sz="2700" dirty="0"/>
              <a:t>Be co-operative and helpful</a:t>
            </a:r>
          </a:p>
          <a:p>
            <a:pPr marL="0" indent="0" algn="ctr">
              <a:buNone/>
            </a:pPr>
            <a:r>
              <a:rPr lang="en-GB" sz="2700" dirty="0"/>
              <a:t>Be respectful of others and ourselves</a:t>
            </a:r>
          </a:p>
          <a:p>
            <a:pPr marL="0" indent="0" algn="ctr">
              <a:buNone/>
            </a:pPr>
            <a:r>
              <a:rPr lang="en-GB" sz="2700" dirty="0"/>
              <a:t>Be responsible</a:t>
            </a:r>
          </a:p>
          <a:p>
            <a:pPr marL="0" indent="0" algn="ctr">
              <a:buNone/>
            </a:pPr>
            <a:r>
              <a:rPr lang="en-GB" sz="2700" dirty="0"/>
              <a:t>Be honest</a:t>
            </a:r>
          </a:p>
          <a:p>
            <a:pPr marL="0" indent="0" algn="ctr">
              <a:buNone/>
            </a:pPr>
            <a:r>
              <a:rPr lang="en-GB" sz="2700" dirty="0"/>
              <a:t>Be polite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32" y="952750"/>
            <a:ext cx="1252837" cy="125283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2080" y="1013408"/>
            <a:ext cx="1188823" cy="119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09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51544"/>
            <a:ext cx="4464496" cy="26541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60032" y="1797342"/>
            <a:ext cx="3486738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Our school behaviour principles and rules remain the same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The behaviour ladder has been removed to reduce the visual element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This change helps avoid feelings of shame for some children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Green Dojos (house points) are awarded for positive choices and go towards each child’s individual house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Both green and red Dojos are monitored closely by staff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dirty="0"/>
              <a:t>A reflection book is used after poor behavioural choices to help children understand the real-life consequences of their actions</a:t>
            </a:r>
            <a:endParaRPr lang="en-GB" sz="135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Repeated poor choices lead to a check-in with a member of SLT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Future aim: share Dojos with parents once a consistent approach across all staff is in place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5042" y="5818996"/>
            <a:ext cx="922120" cy="92212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-1374019" y="131906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en-GB" sz="4050" b="1" dirty="0"/>
              <a:t>House Points</a:t>
            </a:r>
            <a:br>
              <a:rPr lang="en-GB" sz="4050" b="1" dirty="0"/>
            </a:br>
            <a:r>
              <a:rPr lang="en-GB" sz="2400" b="1" dirty="0"/>
              <a:t>(Dojos)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90" y="4524370"/>
            <a:ext cx="4464496" cy="168172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79512" y="1452706"/>
            <a:ext cx="4608512" cy="291239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79482" y="4481719"/>
            <a:ext cx="4608512" cy="176703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00"/>
          <a:stretch/>
        </p:blipFill>
        <p:spPr>
          <a:xfrm>
            <a:off x="3995936" y="178456"/>
            <a:ext cx="4824535" cy="156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419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2358D-02E0-A27C-AD42-E1A1E1A4F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982" y="312142"/>
            <a:ext cx="6347713" cy="1320800"/>
          </a:xfrm>
        </p:spPr>
        <p:txBody>
          <a:bodyPr/>
          <a:lstStyle/>
          <a:p>
            <a:r>
              <a:rPr lang="en-GB" b="1" u="sng" dirty="0"/>
              <a:t>A typical day in Willow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0DA7E-2D98-A2F5-2BFC-B4749AC3A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340768"/>
            <a:ext cx="5186538" cy="4824536"/>
          </a:xfrm>
        </p:spPr>
        <p:txBody>
          <a:bodyPr>
            <a:normAutofit fontScale="92500"/>
          </a:bodyPr>
          <a:lstStyle/>
          <a:p>
            <a:r>
              <a:rPr lang="en-GB" sz="2400" dirty="0"/>
              <a:t>Phonics/Spellings</a:t>
            </a:r>
          </a:p>
          <a:p>
            <a:r>
              <a:rPr lang="en-GB" sz="2400" dirty="0"/>
              <a:t>Maths lesson</a:t>
            </a:r>
          </a:p>
          <a:p>
            <a:r>
              <a:rPr lang="en-GB" sz="2400" dirty="0"/>
              <a:t>Assembly</a:t>
            </a:r>
          </a:p>
          <a:p>
            <a:r>
              <a:rPr lang="en-GB" sz="2400" dirty="0"/>
              <a:t>Times Tables</a:t>
            </a:r>
          </a:p>
          <a:p>
            <a:r>
              <a:rPr lang="en-GB" sz="2400" dirty="0"/>
              <a:t>English</a:t>
            </a:r>
          </a:p>
          <a:p>
            <a:r>
              <a:rPr lang="en-GB" sz="2400" dirty="0"/>
              <a:t>Reading</a:t>
            </a:r>
          </a:p>
          <a:p>
            <a:r>
              <a:rPr lang="en-GB" sz="2400" dirty="0"/>
              <a:t>Learning Enquiry/Art/Science</a:t>
            </a:r>
          </a:p>
          <a:p>
            <a:endParaRPr lang="en-GB" sz="2400" dirty="0"/>
          </a:p>
          <a:p>
            <a:r>
              <a:rPr lang="en-GB" sz="2400" dirty="0"/>
              <a:t>Children will have a core seating plan that will be reviewed regularly and rotate each half term. </a:t>
            </a:r>
          </a:p>
          <a:p>
            <a:endParaRPr lang="en-GB" dirty="0"/>
          </a:p>
        </p:txBody>
      </p:sp>
      <p:pic>
        <p:nvPicPr>
          <p:cNvPr id="5" name="Picture 4" descr="A group of children sitting at a table&#10;&#10;AI-generated content may be incorrect.">
            <a:extLst>
              <a:ext uri="{FF2B5EF4-FFF2-40B4-BE49-F238E27FC236}">
                <a16:creationId xmlns:a16="http://schemas.microsoft.com/office/drawing/2014/main" id="{4E5AE091-6C42-A85C-76F3-D2A554BF9F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54426" y="452951"/>
            <a:ext cx="2657740" cy="19851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38A1D6-6AED-2B0D-189B-094330F7A521}"/>
              </a:ext>
            </a:extLst>
          </p:cNvPr>
          <p:cNvSpPr txBox="1"/>
          <p:nvPr/>
        </p:nvSpPr>
        <p:spPr>
          <a:xfrm>
            <a:off x="3344838" y="2420888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PE LESSONS ON TUESDAY (SKILLS BASED) AND FRIDAY (GAMES/APPLICATION OF SKILL)</a:t>
            </a:r>
          </a:p>
        </p:txBody>
      </p:sp>
    </p:spTree>
    <p:extLst>
      <p:ext uri="{BB962C8B-B14F-4D97-AF65-F5344CB8AC3E}">
        <p14:creationId xmlns:p14="http://schemas.microsoft.com/office/powerpoint/2010/main" val="2037980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2" descr="Plants and Water—A Brief Look at How Water Affects Plant Growth">
            <a:extLst>
              <a:ext uri="{FF2B5EF4-FFF2-40B4-BE49-F238E27FC236}">
                <a16:creationId xmlns:a16="http://schemas.microsoft.com/office/drawing/2014/main" id="{D5DEEDDE-9334-4B05-3598-769B94BFB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910158"/>
            <a:ext cx="2236141" cy="148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328" y="268839"/>
            <a:ext cx="8640960" cy="1320800"/>
          </a:xfrm>
        </p:spPr>
        <p:txBody>
          <a:bodyPr/>
          <a:lstStyle/>
          <a:p>
            <a:r>
              <a:rPr lang="en-GB" u="sng" dirty="0"/>
              <a:t>Willow Class Learning Enquiry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634" y="1196211"/>
            <a:ext cx="7922349" cy="3530600"/>
          </a:xfrm>
        </p:spPr>
        <p:txBody>
          <a:bodyPr>
            <a:noAutofit/>
          </a:bodyPr>
          <a:lstStyle/>
          <a:p>
            <a:r>
              <a:rPr lang="en-GB" sz="2400" dirty="0"/>
              <a:t>1. How did life change for people during the Stone Age?</a:t>
            </a:r>
          </a:p>
          <a:p>
            <a:r>
              <a:rPr lang="en-GB" sz="2400" dirty="0"/>
              <a:t>2. Where does chocolate come from?</a:t>
            </a:r>
            <a:endParaRPr lang="en-GB" sz="2400" i="1" dirty="0"/>
          </a:p>
          <a:p>
            <a:r>
              <a:rPr lang="en-GB" sz="2400" dirty="0"/>
              <a:t>3. How did things change after the sinking of The Titanic?</a:t>
            </a:r>
          </a:p>
          <a:p>
            <a:r>
              <a:rPr lang="en-GB" sz="2400" dirty="0"/>
              <a:t>4. What was life like for the Ancient Egyptians?</a:t>
            </a:r>
          </a:p>
          <a:p>
            <a:r>
              <a:rPr lang="en-GB" sz="2400" dirty="0"/>
              <a:t>5. How do plants grow most effectively?</a:t>
            </a:r>
          </a:p>
          <a:p>
            <a:r>
              <a:rPr lang="en-GB" sz="2400" dirty="0"/>
              <a:t>6. Will England ‘Bring it home’?</a:t>
            </a:r>
          </a:p>
        </p:txBody>
      </p:sp>
      <p:pic>
        <p:nvPicPr>
          <p:cNvPr id="4" name="Picture 2" descr="Ancient Egypt | History, Government ...">
            <a:extLst>
              <a:ext uri="{FF2B5EF4-FFF2-40B4-BE49-F238E27FC236}">
                <a16:creationId xmlns:a16="http://schemas.microsoft.com/office/drawing/2014/main" id="{33396792-85A9-1A3A-8CE1-5F4AD9D61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786" y="5370131"/>
            <a:ext cx="2160240" cy="132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Stone Age Myths We've Made Up – SAPIENS">
            <a:extLst>
              <a:ext uri="{FF2B5EF4-FFF2-40B4-BE49-F238E27FC236}">
                <a16:creationId xmlns:a16="http://schemas.microsoft.com/office/drawing/2014/main" id="{E4280101-2DF2-23E0-5FD6-D559A9066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28" y="4869160"/>
            <a:ext cx="1984809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Cameron's Titanic Fifteen Years On: A ...">
            <a:extLst>
              <a:ext uri="{FF2B5EF4-FFF2-40B4-BE49-F238E27FC236}">
                <a16:creationId xmlns:a16="http://schemas.microsoft.com/office/drawing/2014/main" id="{0AA657E1-58A1-621F-2829-51BA1268C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915" y="5293704"/>
            <a:ext cx="2614215" cy="147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Useful Tips on The Obroma Cacao!">
            <a:extLst>
              <a:ext uri="{FF2B5EF4-FFF2-40B4-BE49-F238E27FC236}">
                <a16:creationId xmlns:a16="http://schemas.microsoft.com/office/drawing/2014/main" id="{3B75B2C3-31D5-B580-9C35-718631F3E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5485" y="3823608"/>
            <a:ext cx="1719130" cy="147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The 2026 FIFA World Cup: A New Era of ...">
            <a:extLst>
              <a:ext uri="{FF2B5EF4-FFF2-40B4-BE49-F238E27FC236}">
                <a16:creationId xmlns:a16="http://schemas.microsoft.com/office/drawing/2014/main" id="{E76B0F85-7DDA-9718-9789-3D5B892BA3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5" r="17655"/>
          <a:stretch>
            <a:fillRect/>
          </a:stretch>
        </p:blipFill>
        <p:spPr bwMode="auto">
          <a:xfrm>
            <a:off x="7971923" y="2346210"/>
            <a:ext cx="1080120" cy="1318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160337"/>
            <a:ext cx="6347713" cy="660401"/>
          </a:xfrm>
        </p:spPr>
        <p:txBody>
          <a:bodyPr>
            <a:normAutofit/>
          </a:bodyPr>
          <a:lstStyle/>
          <a:p>
            <a:r>
              <a:rPr lang="en-GB" u="sng" dirty="0"/>
              <a:t>Reading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5" y="994780"/>
            <a:ext cx="6919938" cy="560257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000" b="1" u="sng" dirty="0"/>
              <a:t>In school:</a:t>
            </a:r>
          </a:p>
          <a:p>
            <a:r>
              <a:rPr lang="en-GB" sz="2000" dirty="0"/>
              <a:t>Reading lessons take place for 30 minutes every day. In year 3, there will be two different types of reading lesson:</a:t>
            </a:r>
          </a:p>
          <a:p>
            <a:pPr lvl="2"/>
            <a:r>
              <a:rPr lang="en-GB" sz="1800" b="1" u="sng" dirty="0"/>
              <a:t>READING FLUENCY </a:t>
            </a:r>
            <a:r>
              <a:rPr lang="en-GB" sz="1800" dirty="0"/>
              <a:t>Children will build up their pace (increase words read per minute). A short extract is read multiple times within one lesson).</a:t>
            </a:r>
          </a:p>
          <a:p>
            <a:pPr lvl="2"/>
            <a:r>
              <a:rPr lang="en-GB" sz="1800" b="1" u="sng" dirty="0"/>
              <a:t>EXTENDED READ </a:t>
            </a:r>
            <a:r>
              <a:rPr lang="en-GB" sz="1800" dirty="0"/>
              <a:t>As a class, we will share a longer book (usually across a full term). The children will build up reading stamina. Comprehension will be developed through pre-planned questions.</a:t>
            </a:r>
            <a:endParaRPr lang="en-GB" sz="1800" b="1" u="sng" dirty="0"/>
          </a:p>
          <a:p>
            <a:pPr>
              <a:buNone/>
            </a:pPr>
            <a:r>
              <a:rPr lang="en-GB" b="1" u="sng" dirty="0"/>
              <a:t>At home:</a:t>
            </a:r>
          </a:p>
          <a:p>
            <a:r>
              <a:rPr lang="en-GB" dirty="0"/>
              <a:t>4 times a week - to be recorded in reading record. </a:t>
            </a:r>
          </a:p>
          <a:p>
            <a:r>
              <a:rPr lang="en-GB" dirty="0"/>
              <a:t>Check Friday – Recorded in records. Rewards for effort.</a:t>
            </a:r>
          </a:p>
          <a:p>
            <a:r>
              <a:rPr lang="en-GB" dirty="0"/>
              <a:t>Any reading activity can be recorded (own books)</a:t>
            </a:r>
          </a:p>
        </p:txBody>
      </p:sp>
      <p:sp>
        <p:nvSpPr>
          <p:cNvPr id="4" name="AutoShape 2" descr="Reading Viper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Reading Viper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0" name="Picture 2" descr="The Great Chocoplot: a perfect gift for fans of Dahl and Walliams! eBook :  Callaghan, Chris: Amazon.co.uk: Kindle Store">
            <a:extLst>
              <a:ext uri="{FF2B5EF4-FFF2-40B4-BE49-F238E27FC236}">
                <a16:creationId xmlns:a16="http://schemas.microsoft.com/office/drawing/2014/main" id="{EB747219-D914-C656-8663-F7198993B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177" y="131737"/>
            <a:ext cx="1469305" cy="226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2A4DFF-E350-D5CC-EFCC-D3188FADD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8822689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708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6347713" cy="803176"/>
          </a:xfrm>
        </p:spPr>
        <p:txBody>
          <a:bodyPr/>
          <a:lstStyle/>
          <a:p>
            <a:r>
              <a:rPr lang="en-GB" u="sng" dirty="0"/>
              <a:t>Writing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7272808" cy="5616624"/>
          </a:xfrm>
        </p:spPr>
        <p:txBody>
          <a:bodyPr>
            <a:normAutofit/>
          </a:bodyPr>
          <a:lstStyle/>
          <a:p>
            <a:r>
              <a:rPr lang="en-GB" sz="2400" dirty="0"/>
              <a:t>Writing for a purpose – </a:t>
            </a:r>
            <a:r>
              <a:rPr lang="en-GB" sz="2400" dirty="0">
                <a:solidFill>
                  <a:srgbClr val="FF0000"/>
                </a:solidFill>
              </a:rPr>
              <a:t>Entertain</a:t>
            </a:r>
            <a:r>
              <a:rPr lang="en-GB" sz="2400" dirty="0"/>
              <a:t>, </a:t>
            </a:r>
            <a:r>
              <a:rPr lang="en-GB" sz="2400" dirty="0">
                <a:solidFill>
                  <a:srgbClr val="0070C0"/>
                </a:solidFill>
              </a:rPr>
              <a:t>Inform,</a:t>
            </a:r>
            <a:r>
              <a:rPr lang="en-GB" sz="2400" dirty="0"/>
              <a:t> </a:t>
            </a:r>
            <a:r>
              <a:rPr lang="en-GB" sz="2400" dirty="0">
                <a:solidFill>
                  <a:srgbClr val="7030A0"/>
                </a:solidFill>
              </a:rPr>
              <a:t>Discuss</a:t>
            </a:r>
            <a:r>
              <a:rPr lang="en-GB" sz="2400" dirty="0"/>
              <a:t>, </a:t>
            </a:r>
            <a:r>
              <a:rPr lang="en-GB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Persuade</a:t>
            </a:r>
          </a:p>
          <a:p>
            <a:r>
              <a:rPr lang="en-GB" sz="2400" dirty="0"/>
              <a:t>Consolidating key skills (from previous year group to begin with)</a:t>
            </a:r>
          </a:p>
          <a:p>
            <a:r>
              <a:rPr lang="en-GB" sz="2400" dirty="0"/>
              <a:t>Try, use, prove sequence.</a:t>
            </a:r>
          </a:p>
          <a:p>
            <a:r>
              <a:rPr lang="en-GB" sz="2400" dirty="0"/>
              <a:t>Daily phonics teaching until Christmas then 3 x weekly spelling lessons where spelling rules will be taught.</a:t>
            </a:r>
          </a:p>
          <a:p>
            <a:r>
              <a:rPr lang="en-GB" sz="2400" dirty="0"/>
              <a:t>Handwriting practise weekly – children will be encouraged to join.</a:t>
            </a:r>
          </a:p>
        </p:txBody>
      </p:sp>
    </p:spTree>
    <p:extLst>
      <p:ext uri="{BB962C8B-B14F-4D97-AF65-F5344CB8AC3E}">
        <p14:creationId xmlns:p14="http://schemas.microsoft.com/office/powerpoint/2010/main" val="1625824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01570"/>
            <a:ext cx="6347713" cy="1320800"/>
          </a:xfrm>
        </p:spPr>
        <p:txBody>
          <a:bodyPr>
            <a:normAutofit/>
          </a:bodyPr>
          <a:lstStyle/>
          <a:p>
            <a:r>
              <a:rPr lang="en-GB" u="sng" dirty="0"/>
              <a:t>Maths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7488832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b="1" u="sng" dirty="0"/>
              <a:t>In school</a:t>
            </a:r>
          </a:p>
          <a:p>
            <a:r>
              <a:rPr lang="en-GB" sz="2800" dirty="0"/>
              <a:t>Mini quiz to assess at start of new unit</a:t>
            </a:r>
          </a:p>
          <a:p>
            <a:r>
              <a:rPr lang="en-GB" sz="2800" dirty="0"/>
              <a:t>Learn, use, explore sequence</a:t>
            </a:r>
          </a:p>
          <a:p>
            <a:r>
              <a:rPr lang="en-GB" sz="2800" dirty="0"/>
              <a:t>Arithmetic lessons (place value, calculation, times tables tests)</a:t>
            </a:r>
          </a:p>
          <a:p>
            <a:r>
              <a:rPr lang="en-GB" sz="2800" dirty="0"/>
              <a:t>Daily multiplication practice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3074" name="Picture 2" descr="Families - Times Tables Rock Stars">
            <a:extLst>
              <a:ext uri="{FF2B5EF4-FFF2-40B4-BE49-F238E27FC236}">
                <a16:creationId xmlns:a16="http://schemas.microsoft.com/office/drawing/2014/main" id="{74143C90-A92F-5188-EE31-001CDF478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269683"/>
            <a:ext cx="2867025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FFEA84-2C62-6572-F058-F63297C83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976" y="4386628"/>
            <a:ext cx="4663844" cy="19508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DD80AA9-1C4B-18E7-9523-B66905485C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03" y="4368575"/>
            <a:ext cx="4305673" cy="176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739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4624"/>
            <a:ext cx="6347713" cy="1320800"/>
          </a:xfrm>
        </p:spPr>
        <p:txBody>
          <a:bodyPr>
            <a:normAutofit fontScale="90000"/>
          </a:bodyPr>
          <a:lstStyle/>
          <a:p>
            <a:r>
              <a:rPr lang="en-GB" sz="6000" dirty="0">
                <a:latin typeface="Calibri" panose="020F0502020204030204" pitchFamily="34" charset="0"/>
                <a:cs typeface="Calibri" panose="020F0502020204030204" pitchFamily="34" charset="0"/>
              </a:rPr>
              <a:t>Maths Home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321284" y="1447783"/>
            <a:ext cx="4943989" cy="40230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1425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1425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List of websites:</a:t>
            </a: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www.mathsframe.co.uk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www.ttrockstars.com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www.numbots.com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www.maths.co.uk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set by teachers.</a:t>
            </a:r>
          </a:p>
          <a:p>
            <a:pPr marL="0" indent="0">
              <a:buNone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2044" y="5232855"/>
            <a:ext cx="1552513" cy="788433"/>
          </a:xfrm>
          <a:prstGeom prst="rect">
            <a:avLst/>
          </a:prstGeom>
        </p:spPr>
      </p:pic>
      <p:pic>
        <p:nvPicPr>
          <p:cNvPr id="3074" name="Picture 2" descr="TT Rockstars Battle Begins – Wickersley St Alban's CE Primar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09" y="4181573"/>
            <a:ext cx="2133950" cy="106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equences - Tablet Version - Mathsfram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1" y="3693330"/>
            <a:ext cx="2680758" cy="469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6293" y="6021288"/>
            <a:ext cx="2438264" cy="5757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915816" y="3241317"/>
            <a:ext cx="5520053" cy="341632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b="1" u="sng" dirty="0">
                <a:latin typeface="Calibri" panose="020F0502020204030204" pitchFamily="34" charset="0"/>
                <a:cs typeface="Calibri" panose="020F0502020204030204" pitchFamily="34" charset="0"/>
              </a:rPr>
              <a:t>Why do Maths Home Learning?</a:t>
            </a:r>
          </a:p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Completing Maths homework consistently will support your child </a:t>
            </a:r>
            <a:r>
              <a:rPr lang="en-GB" b="1" u="sng" dirty="0">
                <a:latin typeface="Calibri" panose="020F0502020204030204" pitchFamily="34" charset="0"/>
                <a:cs typeface="Calibri" panose="020F0502020204030204" pitchFamily="34" charset="0"/>
              </a:rPr>
              <a:t>to practise and get better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at skills they’re learning in class</a:t>
            </a:r>
          </a:p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It will also </a:t>
            </a:r>
            <a:r>
              <a:rPr lang="en-GB" b="1" u="sng" dirty="0">
                <a:latin typeface="Calibri" panose="020F0502020204030204" pitchFamily="34" charset="0"/>
                <a:cs typeface="Calibri" panose="020F0502020204030204" pitchFamily="34" charset="0"/>
              </a:rPr>
              <a:t>reinforce skills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that the they may need extra support in.</a:t>
            </a:r>
          </a:p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This will support their fluency in maths learning at home and give them nearly an </a:t>
            </a:r>
            <a:r>
              <a:rPr lang="en-GB" b="1" u="sng" dirty="0">
                <a:latin typeface="Calibri" panose="020F0502020204030204" pitchFamily="34" charset="0"/>
                <a:cs typeface="Calibri" panose="020F0502020204030204" pitchFamily="34" charset="0"/>
              </a:rPr>
              <a:t>extra hour of learning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time every week for maths.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76665-1D51-1255-B39E-E76F263D0ADD}"/>
              </a:ext>
            </a:extLst>
          </p:cNvPr>
          <p:cNvSpPr txBox="1"/>
          <p:nvPr/>
        </p:nvSpPr>
        <p:spPr>
          <a:xfrm>
            <a:off x="2411760" y="819377"/>
            <a:ext cx="742454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Maths learning at home should be completed </a:t>
            </a:r>
            <a:r>
              <a:rPr lang="en-GB" sz="24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times weekly.</a:t>
            </a:r>
          </a:p>
          <a:p>
            <a:r>
              <a:rPr lang="en-GB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will be </a:t>
            </a:r>
            <a:r>
              <a:rPr lang="en-GB" sz="24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recorded </a:t>
            </a:r>
            <a:r>
              <a:rPr lang="en-GB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the Reading/Maths Home Learning Book.</a:t>
            </a:r>
          </a:p>
          <a:p>
            <a:r>
              <a:rPr lang="en-GB" sz="24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x Maths Learning a week = 1 House point</a:t>
            </a:r>
          </a:p>
          <a:p>
            <a:r>
              <a:rPr lang="en-GB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could be timetables, money, telling the time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etc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697575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 txBox="1">
            <a:spLocks noChangeArrowheads="1"/>
          </p:cNvSpPr>
          <p:nvPr/>
        </p:nvSpPr>
        <p:spPr bwMode="auto">
          <a:xfrm>
            <a:off x="179512" y="1206044"/>
            <a:ext cx="8229600" cy="473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GB" sz="2000" i="1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GB" sz="2000" b="1" i="1" u="sng" dirty="0">
                <a:solidFill>
                  <a:schemeClr val="accent1"/>
                </a:solidFill>
              </a:rPr>
              <a:t>Reading –</a:t>
            </a:r>
            <a:r>
              <a:rPr lang="en-GB" sz="2000" u="sng" dirty="0"/>
              <a:t>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/>
              <a:t>      Read to your child, share stories, encourage reading for pleasure, join a library, read books that are enjoyable.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GB" sz="2000" dirty="0"/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000" dirty="0"/>
              <a:t>     Encourage reading with expression and comprehension (answering    questions in full  sentences).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GB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GB" sz="2000" b="1" i="1" u="sng" dirty="0">
                <a:solidFill>
                  <a:schemeClr val="accent1"/>
                </a:solidFill>
              </a:rPr>
              <a:t>Maths -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/>
              <a:t>      Help children apply their maths skills (handling money and giving change, telling the time, measuring and solving real life problems, time tables)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/>
              <a:t>      Continue to practise times tables.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b="1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dirty="0">
              <a:latin typeface="Arial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GB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GB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468313" y="404664"/>
            <a:ext cx="575747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u="sng" dirty="0">
                <a:solidFill>
                  <a:schemeClr val="accent1"/>
                </a:solidFill>
              </a:rPr>
              <a:t>How Parents Can Help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u="sng" dirty="0">
                <a:latin typeface="Trebuchet MS" panose="020B0603020202020204" pitchFamily="34" charset="0"/>
                <a:ea typeface="ＭＳ Ｐゴシック" pitchFamily="-84" charset="-128"/>
              </a:rPr>
              <a:t>Learning Styles - </a:t>
            </a:r>
            <a:r>
              <a:rPr lang="en-US" altLang="en-US" sz="4000" u="sng" dirty="0">
                <a:latin typeface="Trebuchet MS" panose="020B0603020202020204" pitchFamily="34" charset="0"/>
                <a:ea typeface="ＭＳ Ｐゴシック" pitchFamily="-84" charset="-128"/>
              </a:rPr>
              <a:t>‘</a:t>
            </a:r>
            <a:r>
              <a:rPr lang="en-US" sz="4000" u="sng" dirty="0">
                <a:latin typeface="Trebuchet MS" panose="020B0603020202020204" pitchFamily="34" charset="0"/>
                <a:ea typeface="ＭＳ Ｐゴシック" pitchFamily="-84" charset="-128"/>
              </a:rPr>
              <a:t>ELLI</a:t>
            </a:r>
            <a:r>
              <a:rPr lang="en-US" altLang="en-US" sz="4000" u="sng" dirty="0">
                <a:latin typeface="Trebuchet MS" panose="020B0603020202020204" pitchFamily="34" charset="0"/>
                <a:ea typeface="ＭＳ Ｐゴシック" pitchFamily="-84" charset="-128"/>
              </a:rPr>
              <a:t>’</a:t>
            </a:r>
            <a:endParaRPr lang="en-US" sz="4000" u="sng" dirty="0">
              <a:latin typeface="Trebuchet MS" panose="020B0603020202020204" pitchFamily="34" charset="0"/>
              <a:ea typeface="ＭＳ Ｐゴシック" pitchFamily="-84" charset="-128"/>
            </a:endParaRPr>
          </a:p>
        </p:txBody>
      </p:sp>
      <p:pic>
        <p:nvPicPr>
          <p:cNvPr id="11267" name="Picture 5" descr="6067707-vector-cartoon-tortoise-on-white-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881" y="1742974"/>
            <a:ext cx="15494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142875" y="3216526"/>
            <a:ext cx="2089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dirty="0"/>
              <a:t>I keep going and don</a:t>
            </a:r>
            <a:r>
              <a:rPr lang="ja-JP" altLang="en-GB" dirty="0"/>
              <a:t>’</a:t>
            </a:r>
            <a:r>
              <a:rPr lang="en-GB" altLang="ja-JP" dirty="0"/>
              <a:t>t give up!</a:t>
            </a:r>
            <a:endParaRPr lang="en-GB" dirty="0"/>
          </a:p>
        </p:txBody>
      </p:sp>
      <p:pic>
        <p:nvPicPr>
          <p:cNvPr id="11269" name="Picture 8" descr="176-Free-Cartoon-Owl-Clip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872" y="4158355"/>
            <a:ext cx="1552575" cy="1286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9"/>
          <p:cNvSpPr txBox="1">
            <a:spLocks noChangeArrowheads="1"/>
          </p:cNvSpPr>
          <p:nvPr/>
        </p:nvSpPr>
        <p:spPr bwMode="auto">
          <a:xfrm>
            <a:off x="468313" y="5445125"/>
            <a:ext cx="2159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/>
              <a:t>I can plan ahead to help my learning.</a:t>
            </a:r>
          </a:p>
        </p:txBody>
      </p:sp>
      <p:pic>
        <p:nvPicPr>
          <p:cNvPr id="11271" name="Picture 11" descr="cartoon-unicorn-wallpap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775" y="1773238"/>
            <a:ext cx="1512888" cy="131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2" name="Text Box 12"/>
          <p:cNvSpPr txBox="1">
            <a:spLocks noChangeArrowheads="1"/>
          </p:cNvSpPr>
          <p:nvPr/>
        </p:nvSpPr>
        <p:spPr bwMode="auto">
          <a:xfrm>
            <a:off x="2555875" y="3141663"/>
            <a:ext cx="19431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/>
              <a:t>I am creative in my learning.</a:t>
            </a:r>
          </a:p>
        </p:txBody>
      </p:sp>
      <p:pic>
        <p:nvPicPr>
          <p:cNvPr id="11273" name="Picture 14" descr="3253613-173369-cartoon-character-chameleon-isolated-on-white-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263" y="1484313"/>
            <a:ext cx="15748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4" name="Text Box 15"/>
          <p:cNvSpPr txBox="1">
            <a:spLocks noChangeArrowheads="1"/>
          </p:cNvSpPr>
          <p:nvPr/>
        </p:nvSpPr>
        <p:spPr bwMode="auto">
          <a:xfrm>
            <a:off x="4787900" y="2708275"/>
            <a:ext cx="22320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/>
              <a:t>I can change and adapt my learning to make it better.</a:t>
            </a:r>
          </a:p>
        </p:txBody>
      </p:sp>
      <p:pic>
        <p:nvPicPr>
          <p:cNvPr id="11275" name="Picture 17" descr="be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68776" y="4141787"/>
            <a:ext cx="1454150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6" name="Text Box 18"/>
          <p:cNvSpPr txBox="1">
            <a:spLocks noChangeArrowheads="1"/>
          </p:cNvSpPr>
          <p:nvPr/>
        </p:nvSpPr>
        <p:spPr bwMode="auto">
          <a:xfrm>
            <a:off x="3901818" y="5423692"/>
            <a:ext cx="20161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dirty="0"/>
              <a:t>I can work with others and on my own sensibly.</a:t>
            </a:r>
          </a:p>
        </p:txBody>
      </p:sp>
      <p:pic>
        <p:nvPicPr>
          <p:cNvPr id="11277" name="Picture 20" descr="cartoon-spider-clip-art-323440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64388" y="692150"/>
            <a:ext cx="1593850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8" name="Text Box 21"/>
          <p:cNvSpPr txBox="1">
            <a:spLocks noChangeArrowheads="1"/>
          </p:cNvSpPr>
          <p:nvPr/>
        </p:nvSpPr>
        <p:spPr bwMode="auto">
          <a:xfrm>
            <a:off x="6948488" y="1989138"/>
            <a:ext cx="2016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/>
              <a:t>I can make links in my learning.</a:t>
            </a:r>
          </a:p>
        </p:txBody>
      </p:sp>
      <p:pic>
        <p:nvPicPr>
          <p:cNvPr id="11281" name="Picture 26" descr="design_your_own_cartoon_cat_photo_cutouts-r68b0797f3e614a7791937419672ae6bc_x7sai_8byvr_51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09642" y="3298699"/>
            <a:ext cx="1287462" cy="128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82" name="Text Box 27"/>
          <p:cNvSpPr txBox="1">
            <a:spLocks noChangeArrowheads="1"/>
          </p:cNvSpPr>
          <p:nvPr/>
        </p:nvSpPr>
        <p:spPr bwMode="auto">
          <a:xfrm>
            <a:off x="7164388" y="4653182"/>
            <a:ext cx="1871663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/>
              <a:t>I am curious and I like to ask questions.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402" name="Rectangle 16401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27584" y="208911"/>
            <a:ext cx="6869231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CLASS TRIPS/THEME DAYS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(the exciting part)</a:t>
            </a:r>
          </a:p>
        </p:txBody>
      </p:sp>
      <p:sp>
        <p:nvSpPr>
          <p:cNvPr id="16403" name="Isosceles Triangle 16402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6404" name="Isosceles Triangle 16403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4098" name="Picture 2" descr="Cadbury World Ride Announcement | Cadbury World">
            <a:extLst>
              <a:ext uri="{FF2B5EF4-FFF2-40B4-BE49-F238E27FC236}">
                <a16:creationId xmlns:a16="http://schemas.microsoft.com/office/drawing/2014/main" id="{96FE0CC4-DBB6-B65C-AE23-1375F9B4A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779" y="1451496"/>
            <a:ext cx="3439427" cy="226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aveman &amp; Cavewoman Fancy Dress | Party Delights">
            <a:extLst>
              <a:ext uri="{FF2B5EF4-FFF2-40B4-BE49-F238E27FC236}">
                <a16:creationId xmlns:a16="http://schemas.microsoft.com/office/drawing/2014/main" id="{2048275C-EAE5-575F-DA40-9AE1D60084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5" r="21408"/>
          <a:stretch>
            <a:fillRect/>
          </a:stretch>
        </p:blipFill>
        <p:spPr bwMode="auto">
          <a:xfrm>
            <a:off x="631948" y="1936960"/>
            <a:ext cx="1275756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amscan Boys Caveman Stone Age Book Week Fancy Dress Costume : Amazon.co.uk:  Toys &amp; Games">
            <a:extLst>
              <a:ext uri="{FF2B5EF4-FFF2-40B4-BE49-F238E27FC236}">
                <a16:creationId xmlns:a16="http://schemas.microsoft.com/office/drawing/2014/main" id="{635D2E18-C41F-A56D-5670-46870EA8CE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4" r="22159"/>
          <a:stretch>
            <a:fillRect/>
          </a:stretch>
        </p:blipFill>
        <p:spPr bwMode="auto">
          <a:xfrm>
            <a:off x="1883160" y="1817402"/>
            <a:ext cx="1462335" cy="2514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CF53EE-89A3-B3DC-540F-EAA9690D717E}"/>
              </a:ext>
            </a:extLst>
          </p:cNvPr>
          <p:cNvSpPr txBox="1"/>
          <p:nvPr/>
        </p:nvSpPr>
        <p:spPr>
          <a:xfrm>
            <a:off x="349441" y="4351924"/>
            <a:ext cx="28363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TERM 1 – STONE AGE DAY</a:t>
            </a:r>
          </a:p>
          <a:p>
            <a:r>
              <a:rPr lang="en-GB" dirty="0"/>
              <a:t>(in school) Thursday 9</a:t>
            </a:r>
            <a:r>
              <a:rPr lang="en-GB" baseline="30000" dirty="0"/>
              <a:t>th</a:t>
            </a:r>
            <a:r>
              <a:rPr lang="en-GB" dirty="0"/>
              <a:t> October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6BBA85-9E08-E27C-52BE-0FD850CB3C89}"/>
              </a:ext>
            </a:extLst>
          </p:cNvPr>
          <p:cNvSpPr txBox="1"/>
          <p:nvPr/>
        </p:nvSpPr>
        <p:spPr>
          <a:xfrm>
            <a:off x="5387039" y="3861048"/>
            <a:ext cx="35744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TERM 2 – CADBURY WORLD</a:t>
            </a:r>
          </a:p>
          <a:p>
            <a:r>
              <a:rPr lang="en-GB" dirty="0"/>
              <a:t>Late Nov – info to follow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DA993E-0EE7-3ADC-6323-9DA8486C9144}"/>
              </a:ext>
            </a:extLst>
          </p:cNvPr>
          <p:cNvSpPr txBox="1"/>
          <p:nvPr/>
        </p:nvSpPr>
        <p:spPr>
          <a:xfrm>
            <a:off x="6280672" y="5573184"/>
            <a:ext cx="22783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TERM 6 – INTERNATIONAL DAY</a:t>
            </a:r>
          </a:p>
          <a:p>
            <a:r>
              <a:rPr lang="en-GB" dirty="0"/>
              <a:t>(in school)</a:t>
            </a:r>
          </a:p>
        </p:txBody>
      </p:sp>
      <p:pic>
        <p:nvPicPr>
          <p:cNvPr id="4104" name="Picture 8" descr="international day Archives - Pan-Asia International School">
            <a:extLst>
              <a:ext uri="{FF2B5EF4-FFF2-40B4-BE49-F238E27FC236}">
                <a16:creationId xmlns:a16="http://schemas.microsoft.com/office/drawing/2014/main" id="{ACB9A049-48C1-39F9-ADAB-08E53C59C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322" y="4694348"/>
            <a:ext cx="2836317" cy="1946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21 Questions Game: 110+ Best Questions You'll Ever Ask |">
            <a:extLst>
              <a:ext uri="{FF2B5EF4-FFF2-40B4-BE49-F238E27FC236}">
                <a16:creationId xmlns:a16="http://schemas.microsoft.com/office/drawing/2014/main" id="{740206F1-CBAB-C677-0053-8ABBA2689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309600" cy="432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269475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6032</TotalTime>
  <Words>864</Words>
  <Application>Microsoft Office PowerPoint</Application>
  <PresentationFormat>On-screen Show (4:3)</PresentationFormat>
  <Paragraphs>121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Trebuchet MS</vt:lpstr>
      <vt:lpstr>Wingdings 3</vt:lpstr>
      <vt:lpstr>Facet</vt:lpstr>
      <vt:lpstr>Willow Class Welcome Meeting 2025/26</vt:lpstr>
      <vt:lpstr>Willow Class Team</vt:lpstr>
      <vt:lpstr>School Rules</vt:lpstr>
      <vt:lpstr>House Points (Dojos)</vt:lpstr>
      <vt:lpstr>A typical day in Willow class</vt:lpstr>
      <vt:lpstr>Willow Class Learning Enquiry </vt:lpstr>
      <vt:lpstr>Reading</vt:lpstr>
      <vt:lpstr>PowerPoint Presentation</vt:lpstr>
      <vt:lpstr>Writing</vt:lpstr>
      <vt:lpstr>Maths</vt:lpstr>
      <vt:lpstr>Maths Home Learning</vt:lpstr>
      <vt:lpstr>PowerPoint Presentation</vt:lpstr>
      <vt:lpstr>Learning Styles - ‘ELLI’</vt:lpstr>
      <vt:lpstr>PowerPoint Presentation</vt:lpstr>
      <vt:lpstr>PowerPoint Presentation</vt:lpstr>
    </vt:vector>
  </TitlesOfParts>
  <Company>SGS 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Maple Class Welcome Meeting 2014/15</dc:title>
  <dc:creator>powellj4</dc:creator>
  <cp:lastModifiedBy>Natalie Luton</cp:lastModifiedBy>
  <cp:revision>338</cp:revision>
  <cp:lastPrinted>2019-09-11T13:25:09Z</cp:lastPrinted>
  <dcterms:created xsi:type="dcterms:W3CDTF">2014-09-12T08:42:52Z</dcterms:created>
  <dcterms:modified xsi:type="dcterms:W3CDTF">2025-09-16T15:39:58Z</dcterms:modified>
</cp:coreProperties>
</file>