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95" r:id="rId2"/>
    <p:sldId id="257" r:id="rId3"/>
    <p:sldId id="311" r:id="rId4"/>
    <p:sldId id="286" r:id="rId5"/>
    <p:sldId id="259" r:id="rId6"/>
    <p:sldId id="304" r:id="rId7"/>
    <p:sldId id="306" r:id="rId8"/>
    <p:sldId id="307" r:id="rId9"/>
    <p:sldId id="293" r:id="rId10"/>
    <p:sldId id="308" r:id="rId11"/>
    <p:sldId id="309" r:id="rId12"/>
    <p:sldId id="296" r:id="rId13"/>
    <p:sldId id="310" r:id="rId14"/>
    <p:sldId id="297" r:id="rId15"/>
    <p:sldId id="274" r:id="rId16"/>
    <p:sldId id="275" r:id="rId17"/>
    <p:sldId id="299" r:id="rId18"/>
    <p:sldId id="303" r:id="rId1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EB16"/>
    <a:srgbClr val="F0D71C"/>
    <a:srgbClr val="D3F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93" autoAdjust="0"/>
    <p:restoredTop sz="94660"/>
  </p:normalViewPr>
  <p:slideViewPr>
    <p:cSldViewPr>
      <p:cViewPr varScale="1">
        <p:scale>
          <a:sx n="113" d="100"/>
          <a:sy n="113" d="100"/>
        </p:scale>
        <p:origin x="1512"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7520"/>
          </a:xfrm>
          <a:prstGeom prst="rect">
            <a:avLst/>
          </a:prstGeom>
        </p:spPr>
        <p:txBody>
          <a:bodyPr vert="horz" lIns="91001" tIns="45501" rIns="91001" bIns="45501" rtlCol="0"/>
          <a:lstStyle>
            <a:lvl1pPr algn="l">
              <a:defRPr sz="1200"/>
            </a:lvl1pPr>
          </a:lstStyle>
          <a:p>
            <a:endParaRPr lang="en-GB"/>
          </a:p>
        </p:txBody>
      </p:sp>
      <p:sp>
        <p:nvSpPr>
          <p:cNvPr id="3" name="Date Placeholder 2"/>
          <p:cNvSpPr>
            <a:spLocks noGrp="1"/>
          </p:cNvSpPr>
          <p:nvPr>
            <p:ph type="dt" sz="quarter" idx="1"/>
          </p:nvPr>
        </p:nvSpPr>
        <p:spPr>
          <a:xfrm>
            <a:off x="3850443" y="1"/>
            <a:ext cx="2945659" cy="497520"/>
          </a:xfrm>
          <a:prstGeom prst="rect">
            <a:avLst/>
          </a:prstGeom>
        </p:spPr>
        <p:txBody>
          <a:bodyPr vert="horz" lIns="91001" tIns="45501" rIns="91001" bIns="45501" rtlCol="0"/>
          <a:lstStyle>
            <a:lvl1pPr algn="r">
              <a:defRPr sz="1200"/>
            </a:lvl1pPr>
          </a:lstStyle>
          <a:p>
            <a:fld id="{2A9FBCBE-25AB-4811-ACF1-D4FA7B303A1C}" type="datetimeFigureOut">
              <a:rPr lang="en-GB" smtClean="0"/>
              <a:t>17/09/2025</a:t>
            </a:fld>
            <a:endParaRPr lang="en-GB"/>
          </a:p>
        </p:txBody>
      </p:sp>
      <p:sp>
        <p:nvSpPr>
          <p:cNvPr id="4" name="Footer Placeholder 3"/>
          <p:cNvSpPr>
            <a:spLocks noGrp="1"/>
          </p:cNvSpPr>
          <p:nvPr>
            <p:ph type="ftr" sz="quarter" idx="2"/>
          </p:nvPr>
        </p:nvSpPr>
        <p:spPr>
          <a:xfrm>
            <a:off x="0" y="9429118"/>
            <a:ext cx="2945659" cy="497520"/>
          </a:xfrm>
          <a:prstGeom prst="rect">
            <a:avLst/>
          </a:prstGeom>
        </p:spPr>
        <p:txBody>
          <a:bodyPr vert="horz" lIns="91001" tIns="45501" rIns="91001" bIns="45501"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9118"/>
            <a:ext cx="2945659" cy="497520"/>
          </a:xfrm>
          <a:prstGeom prst="rect">
            <a:avLst/>
          </a:prstGeom>
        </p:spPr>
        <p:txBody>
          <a:bodyPr vert="horz" lIns="91001" tIns="45501" rIns="91001" bIns="45501" rtlCol="0" anchor="b"/>
          <a:lstStyle>
            <a:lvl1pPr algn="r">
              <a:defRPr sz="1200"/>
            </a:lvl1pPr>
          </a:lstStyle>
          <a:p>
            <a:fld id="{7016F3DB-7038-43D0-B32B-ED8680176329}" type="slidenum">
              <a:rPr lang="en-GB" smtClean="0"/>
              <a:t>‹#›</a:t>
            </a:fld>
            <a:endParaRPr lang="en-GB"/>
          </a:p>
        </p:txBody>
      </p:sp>
    </p:spTree>
    <p:extLst>
      <p:ext uri="{BB962C8B-B14F-4D97-AF65-F5344CB8AC3E}">
        <p14:creationId xmlns:p14="http://schemas.microsoft.com/office/powerpoint/2010/main" val="8708423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001" tIns="45501" rIns="91001" bIns="45501"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001" tIns="45501" rIns="91001" bIns="45501" rtlCol="0"/>
          <a:lstStyle>
            <a:lvl1pPr algn="r">
              <a:defRPr sz="1200"/>
            </a:lvl1pPr>
          </a:lstStyle>
          <a:p>
            <a:fld id="{9EC05128-A38C-448E-9104-A5E9E95A7652}" type="datetimeFigureOut">
              <a:rPr lang="en-GB" smtClean="0"/>
              <a:t>17/09/2025</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001" tIns="45501" rIns="91001" bIns="45501"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001" tIns="45501" rIns="91001" bIns="4550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001" tIns="45501" rIns="91001" bIns="45501"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001" tIns="45501" rIns="91001" bIns="45501" rtlCol="0" anchor="b"/>
          <a:lstStyle>
            <a:lvl1pPr algn="r">
              <a:defRPr sz="1200"/>
            </a:lvl1pPr>
          </a:lstStyle>
          <a:p>
            <a:fld id="{87C89F60-1A11-49B6-A487-995FBDDF231B}" type="slidenum">
              <a:rPr lang="en-GB" smtClean="0"/>
              <a:t>‹#›</a:t>
            </a:fld>
            <a:endParaRPr lang="en-GB"/>
          </a:p>
        </p:txBody>
      </p:sp>
    </p:spTree>
    <p:extLst>
      <p:ext uri="{BB962C8B-B14F-4D97-AF65-F5344CB8AC3E}">
        <p14:creationId xmlns:p14="http://schemas.microsoft.com/office/powerpoint/2010/main" val="89503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C89F60-1A11-49B6-A487-995FBDDF231B}" type="slidenum">
              <a:rPr lang="en-GB" smtClean="0"/>
              <a:t>10</a:t>
            </a:fld>
            <a:endParaRPr lang="en-GB"/>
          </a:p>
        </p:txBody>
      </p:sp>
    </p:spTree>
    <p:extLst>
      <p:ext uri="{BB962C8B-B14F-4D97-AF65-F5344CB8AC3E}">
        <p14:creationId xmlns:p14="http://schemas.microsoft.com/office/powerpoint/2010/main" val="2033327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7C89F60-1A11-49B6-A487-995FBDDF231B}" type="slidenum">
              <a:rPr lang="en-GB" smtClean="0"/>
              <a:t>11</a:t>
            </a:fld>
            <a:endParaRPr lang="en-GB"/>
          </a:p>
        </p:txBody>
      </p:sp>
    </p:spTree>
    <p:extLst>
      <p:ext uri="{BB962C8B-B14F-4D97-AF65-F5344CB8AC3E}">
        <p14:creationId xmlns:p14="http://schemas.microsoft.com/office/powerpoint/2010/main" val="4172906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1848962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85574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174956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249761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865255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1689658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3746885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458397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514609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3297765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67184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1143839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5739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1747773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2086539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A590F0-9355-471A-B984-B933FFCBB9B5}" type="datetimeFigureOut">
              <a:rPr lang="en-GB" smtClean="0"/>
              <a:pPr/>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5D3048-51B5-43DB-935F-FACD1C63E33D}" type="slidenum">
              <a:rPr lang="en-GB" smtClean="0"/>
              <a:pPr/>
              <a:t>‹#›</a:t>
            </a:fld>
            <a:endParaRPr lang="en-GB"/>
          </a:p>
        </p:txBody>
      </p:sp>
    </p:spTree>
    <p:extLst>
      <p:ext uri="{BB962C8B-B14F-4D97-AF65-F5344CB8AC3E}">
        <p14:creationId xmlns:p14="http://schemas.microsoft.com/office/powerpoint/2010/main" val="4262027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EA590F0-9355-471A-B984-B933FFCBB9B5}" type="datetimeFigureOut">
              <a:rPr lang="en-GB" smtClean="0"/>
              <a:pPr/>
              <a:t>17/09/2025</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995D3048-51B5-43DB-935F-FACD1C63E33D}" type="slidenum">
              <a:rPr lang="en-GB" smtClean="0"/>
              <a:pPr/>
              <a:t>‹#›</a:t>
            </a:fld>
            <a:endParaRPr lang="en-GB"/>
          </a:p>
        </p:txBody>
      </p:sp>
    </p:spTree>
    <p:extLst>
      <p:ext uri="{BB962C8B-B14F-4D97-AF65-F5344CB8AC3E}">
        <p14:creationId xmlns:p14="http://schemas.microsoft.com/office/powerpoint/2010/main" val="1507637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4.png"/><Relationship Id="rId7" Type="http://schemas.openxmlformats.org/officeDocument/2006/relationships/image" Target="../media/image17.png"/><Relationship Id="rId12"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wmf"/><Relationship Id="rId11" Type="http://schemas.openxmlformats.org/officeDocument/2006/relationships/image" Target="../media/image19.png"/><Relationship Id="rId5" Type="http://schemas.openxmlformats.org/officeDocument/2006/relationships/image" Target="../media/image15.wmf"/><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hyperlink" Target="https://www.gov.uk/government/publications/optional-key-stage-1-tests-2024-english-grammar-punctuation-and-spelling-test-materials" TargetMode="Externa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636912"/>
            <a:ext cx="4161485" cy="1646302"/>
          </a:xfrm>
        </p:spPr>
        <p:txBody>
          <a:bodyPr/>
          <a:lstStyle/>
          <a:p>
            <a:pPr algn="ctr"/>
            <a:r>
              <a:rPr lang="en-GB" dirty="0">
                <a:solidFill>
                  <a:schemeClr val="tx1"/>
                </a:solidFill>
              </a:rPr>
              <a:t>Welcome to Pine Class</a:t>
            </a:r>
          </a:p>
        </p:txBody>
      </p:sp>
      <p:pic>
        <p:nvPicPr>
          <p:cNvPr id="1026" name="Picture 2" descr="Redfield Edge Primary School – Striving to be the best version of ourselves.">
            <a:extLst>
              <a:ext uri="{FF2B5EF4-FFF2-40B4-BE49-F238E27FC236}">
                <a16:creationId xmlns:a16="http://schemas.microsoft.com/office/drawing/2014/main" id="{2178C667-3F7B-06CE-1226-F989613B02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916832"/>
            <a:ext cx="4283214" cy="4283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5900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6552" y="192118"/>
            <a:ext cx="7056784" cy="769441"/>
          </a:xfrm>
          <a:prstGeom prst="rect">
            <a:avLst/>
          </a:prstGeom>
          <a:noFill/>
        </p:spPr>
        <p:txBody>
          <a:bodyPr wrap="square" rtlCol="0">
            <a:spAutoFit/>
          </a:bodyPr>
          <a:lstStyle/>
          <a:p>
            <a:pPr algn="ctr"/>
            <a:r>
              <a:rPr lang="en-GB" sz="4400" b="1" u="sng" dirty="0">
                <a:solidFill>
                  <a:schemeClr val="accent1">
                    <a:lumMod val="60000"/>
                    <a:lumOff val="40000"/>
                  </a:schemeClr>
                </a:solidFill>
                <a:latin typeface="Calibri" panose="020F0502020204030204" pitchFamily="34" charset="0"/>
                <a:cs typeface="Calibri" panose="020F0502020204030204" pitchFamily="34" charset="0"/>
              </a:rPr>
              <a:t>Meet The Team</a:t>
            </a:r>
          </a:p>
        </p:txBody>
      </p:sp>
      <p:sp>
        <p:nvSpPr>
          <p:cNvPr id="7" name="TextBox 6"/>
          <p:cNvSpPr txBox="1"/>
          <p:nvPr/>
        </p:nvSpPr>
        <p:spPr>
          <a:xfrm>
            <a:off x="1799692" y="1602831"/>
            <a:ext cx="2664296" cy="1354217"/>
          </a:xfrm>
          <a:prstGeom prst="rect">
            <a:avLst/>
          </a:prstGeom>
          <a:noFill/>
        </p:spPr>
        <p:txBody>
          <a:bodyPr wrap="square" rtlCol="0">
            <a:spAutoFit/>
          </a:bodyPr>
          <a:lstStyle/>
          <a:p>
            <a:r>
              <a:rPr lang="en-GB" sz="2800" dirty="0">
                <a:latin typeface="Calibri" panose="020F0502020204030204" pitchFamily="34" charset="0"/>
                <a:cs typeface="Calibri" panose="020F0502020204030204" pitchFamily="34" charset="0"/>
              </a:rPr>
              <a:t>Miss Cole</a:t>
            </a:r>
          </a:p>
          <a:p>
            <a:r>
              <a:rPr lang="en-GB" i="1" dirty="0">
                <a:latin typeface="Calibri" panose="020F0502020204030204" pitchFamily="34" charset="0"/>
                <a:cs typeface="Calibri" panose="020F0502020204030204" pitchFamily="34" charset="0"/>
              </a:rPr>
              <a:t>Class Teacher </a:t>
            </a:r>
          </a:p>
          <a:p>
            <a:r>
              <a:rPr lang="en-GB" b="1" dirty="0">
                <a:latin typeface="Calibri" panose="020F0502020204030204" pitchFamily="34" charset="0"/>
                <a:cs typeface="Calibri" panose="020F0502020204030204" pitchFamily="34" charset="0"/>
              </a:rPr>
              <a:t>Monday-Friday</a:t>
            </a:r>
          </a:p>
          <a:p>
            <a:endParaRPr lang="en-GB" dirty="0">
              <a:solidFill>
                <a:srgbClr val="00B050"/>
              </a:solidFill>
              <a:latin typeface="Calibri" panose="020F0502020204030204" pitchFamily="34" charset="0"/>
              <a:cs typeface="Calibri" panose="020F0502020204030204" pitchFamily="34" charset="0"/>
            </a:endParaRPr>
          </a:p>
        </p:txBody>
      </p:sp>
      <p:sp>
        <p:nvSpPr>
          <p:cNvPr id="8" name="TextBox 7"/>
          <p:cNvSpPr txBox="1"/>
          <p:nvPr/>
        </p:nvSpPr>
        <p:spPr>
          <a:xfrm>
            <a:off x="1979712" y="3864683"/>
            <a:ext cx="2664296" cy="1661993"/>
          </a:xfrm>
          <a:prstGeom prst="rect">
            <a:avLst/>
          </a:prstGeom>
          <a:noFill/>
        </p:spPr>
        <p:txBody>
          <a:bodyPr wrap="square" rtlCol="0">
            <a:spAutoFit/>
          </a:bodyPr>
          <a:lstStyle/>
          <a:p>
            <a:r>
              <a:rPr lang="en-GB" sz="2800" dirty="0">
                <a:latin typeface="Calibri" panose="020F0502020204030204" pitchFamily="34" charset="0"/>
                <a:cs typeface="Calibri" panose="020F0502020204030204" pitchFamily="34" charset="0"/>
              </a:rPr>
              <a:t>Mrs </a:t>
            </a:r>
            <a:r>
              <a:rPr lang="en-GB" sz="2800" dirty="0" err="1">
                <a:latin typeface="Calibri" panose="020F0502020204030204" pitchFamily="34" charset="0"/>
                <a:cs typeface="Calibri" panose="020F0502020204030204" pitchFamily="34" charset="0"/>
              </a:rPr>
              <a:t>Noad</a:t>
            </a:r>
            <a:endParaRPr lang="en-GB" sz="2800" dirty="0">
              <a:latin typeface="Calibri" panose="020F0502020204030204" pitchFamily="34" charset="0"/>
              <a:cs typeface="Calibri" panose="020F0502020204030204" pitchFamily="34" charset="0"/>
            </a:endParaRPr>
          </a:p>
          <a:p>
            <a:r>
              <a:rPr lang="en-GB" i="1" dirty="0">
                <a:latin typeface="Calibri" panose="020F0502020204030204" pitchFamily="34" charset="0"/>
                <a:cs typeface="Calibri" panose="020F0502020204030204" pitchFamily="34" charset="0"/>
              </a:rPr>
              <a:t>(PPA/ECT Cover)</a:t>
            </a:r>
          </a:p>
          <a:p>
            <a:r>
              <a:rPr lang="en-GB" dirty="0">
                <a:latin typeface="Calibri" panose="020F0502020204030204" pitchFamily="34" charset="0"/>
                <a:cs typeface="Calibri" panose="020F0502020204030204" pitchFamily="34" charset="0"/>
              </a:rPr>
              <a:t>HLTA Teaching Assistant</a:t>
            </a:r>
          </a:p>
          <a:p>
            <a:r>
              <a:rPr lang="en-GB" b="1" dirty="0">
                <a:latin typeface="Calibri" panose="020F0502020204030204" pitchFamily="34" charset="0"/>
                <a:cs typeface="Calibri" panose="020F0502020204030204" pitchFamily="34" charset="0"/>
              </a:rPr>
              <a:t>Tuesday afternoon, Wednesday morning</a:t>
            </a:r>
          </a:p>
        </p:txBody>
      </p:sp>
      <p:sp>
        <p:nvSpPr>
          <p:cNvPr id="13" name="TextBox 12"/>
          <p:cNvSpPr txBox="1"/>
          <p:nvPr/>
        </p:nvSpPr>
        <p:spPr>
          <a:xfrm>
            <a:off x="3830473" y="2700191"/>
            <a:ext cx="2920995" cy="646331"/>
          </a:xfrm>
          <a:prstGeom prst="rect">
            <a:avLst/>
          </a:prstGeom>
          <a:noFill/>
        </p:spPr>
        <p:txBody>
          <a:bodyPr wrap="square" rtlCol="0">
            <a:spAutoFit/>
          </a:bodyPr>
          <a:lstStyle/>
          <a:p>
            <a:pPr algn="r"/>
            <a:endParaRPr lang="en-GB" dirty="0">
              <a:solidFill>
                <a:srgbClr val="00B050"/>
              </a:solidFill>
              <a:latin typeface="Calibri" panose="020F0502020204030204" pitchFamily="34" charset="0"/>
              <a:cs typeface="Calibri" panose="020F0502020204030204" pitchFamily="34" charset="0"/>
            </a:endParaRPr>
          </a:p>
          <a:p>
            <a:pPr algn="r"/>
            <a:endParaRPr lang="en-GB" b="1" dirty="0">
              <a:solidFill>
                <a:srgbClr val="00B050"/>
              </a:solidFill>
              <a:latin typeface="Calibri" panose="020F0502020204030204" pitchFamily="34" charset="0"/>
              <a:cs typeface="Calibri" panose="020F0502020204030204" pitchFamily="34" charset="0"/>
            </a:endParaRPr>
          </a:p>
        </p:txBody>
      </p:sp>
      <p:sp>
        <p:nvSpPr>
          <p:cNvPr id="15" name="TextBox 14"/>
          <p:cNvSpPr txBox="1"/>
          <p:nvPr/>
        </p:nvSpPr>
        <p:spPr>
          <a:xfrm>
            <a:off x="4196814" y="1602831"/>
            <a:ext cx="2434487" cy="1631216"/>
          </a:xfrm>
          <a:prstGeom prst="rect">
            <a:avLst/>
          </a:prstGeom>
          <a:noFill/>
        </p:spPr>
        <p:txBody>
          <a:bodyPr wrap="square" rtlCol="0">
            <a:spAutoFit/>
          </a:bodyPr>
          <a:lstStyle/>
          <a:p>
            <a:r>
              <a:rPr lang="en-GB" sz="2800" dirty="0">
                <a:latin typeface="Calibri" panose="020F0502020204030204" pitchFamily="34" charset="0"/>
                <a:cs typeface="Calibri" panose="020F0502020204030204" pitchFamily="34" charset="0"/>
              </a:rPr>
              <a:t>Mr Davis </a:t>
            </a:r>
          </a:p>
          <a:p>
            <a:r>
              <a:rPr lang="en-GB" i="1" dirty="0">
                <a:latin typeface="Calibri" panose="020F0502020204030204" pitchFamily="34" charset="0"/>
                <a:cs typeface="Calibri" panose="020F0502020204030204" pitchFamily="34" charset="0"/>
              </a:rPr>
              <a:t>(1:1 support)</a:t>
            </a:r>
          </a:p>
          <a:p>
            <a:r>
              <a:rPr lang="en-GB" dirty="0">
                <a:latin typeface="Calibri" panose="020F0502020204030204" pitchFamily="34" charset="0"/>
                <a:cs typeface="Calibri" panose="020F0502020204030204" pitchFamily="34" charset="0"/>
              </a:rPr>
              <a:t>Teaching Assistant </a:t>
            </a:r>
            <a:r>
              <a:rPr lang="en-GB" b="1" dirty="0">
                <a:latin typeface="Calibri" panose="020F0502020204030204" pitchFamily="34" charset="0"/>
                <a:cs typeface="Calibri" panose="020F0502020204030204" pitchFamily="34" charset="0"/>
              </a:rPr>
              <a:t>Monday morning, Tuesday-</a:t>
            </a:r>
            <a:r>
              <a:rPr lang="en-GB" b="1" dirty="0" err="1">
                <a:latin typeface="Calibri" panose="020F0502020204030204" pitchFamily="34" charset="0"/>
                <a:cs typeface="Calibri" panose="020F0502020204030204" pitchFamily="34" charset="0"/>
              </a:rPr>
              <a:t>friday</a:t>
            </a:r>
            <a:endParaRPr lang="en-GB"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3AD6889-73EA-5E13-7A93-82D7B0A9403A}"/>
              </a:ext>
            </a:extLst>
          </p:cNvPr>
          <p:cNvSpPr txBox="1"/>
          <p:nvPr/>
        </p:nvSpPr>
        <p:spPr>
          <a:xfrm>
            <a:off x="5171969" y="4397235"/>
            <a:ext cx="2539508" cy="1631216"/>
          </a:xfrm>
          <a:prstGeom prst="rect">
            <a:avLst/>
          </a:prstGeom>
          <a:noFill/>
        </p:spPr>
        <p:txBody>
          <a:bodyPr wrap="square" rtlCol="0">
            <a:spAutoFit/>
          </a:bodyPr>
          <a:lstStyle/>
          <a:p>
            <a:r>
              <a:rPr lang="en-GB" sz="2800" dirty="0">
                <a:latin typeface="Calibri" panose="020F0502020204030204" pitchFamily="34" charset="0"/>
                <a:cs typeface="Calibri" panose="020F0502020204030204" pitchFamily="34" charset="0"/>
              </a:rPr>
              <a:t>Miss Day</a:t>
            </a:r>
          </a:p>
          <a:p>
            <a:r>
              <a:rPr lang="en-GB" i="1" dirty="0">
                <a:latin typeface="Calibri" panose="020F0502020204030204" pitchFamily="34" charset="0"/>
                <a:cs typeface="Calibri" panose="020F0502020204030204" pitchFamily="34" charset="0"/>
              </a:rPr>
              <a:t>(ELSA and teaching assistant)</a:t>
            </a:r>
          </a:p>
          <a:p>
            <a:r>
              <a:rPr lang="en-GB" b="1" dirty="0">
                <a:latin typeface="Calibri" panose="020F0502020204030204" pitchFamily="34" charset="0"/>
                <a:cs typeface="Calibri" panose="020F0502020204030204" pitchFamily="34" charset="0"/>
              </a:rPr>
              <a:t>Monday-Thursday mornings</a:t>
            </a:r>
            <a:endParaRPr lang="en-US" dirty="0"/>
          </a:p>
        </p:txBody>
      </p:sp>
      <p:pic>
        <p:nvPicPr>
          <p:cNvPr id="11" name="Picture 10" descr="A person wearing glasses and a blue shirt&#10;&#10;AI-generated content may be incorrect.">
            <a:extLst>
              <a:ext uri="{FF2B5EF4-FFF2-40B4-BE49-F238E27FC236}">
                <a16:creationId xmlns:a16="http://schemas.microsoft.com/office/drawing/2014/main" id="{71D7221B-8ECC-412A-5F01-7AECCACA6B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736" y="3627883"/>
            <a:ext cx="1261868" cy="1838723"/>
          </a:xfrm>
          <a:prstGeom prst="rect">
            <a:avLst/>
          </a:prstGeom>
        </p:spPr>
      </p:pic>
      <p:pic>
        <p:nvPicPr>
          <p:cNvPr id="16" name="Picture 15" descr="A person smiling for a picture&#10;&#10;AI-generated content may be incorrect.">
            <a:extLst>
              <a:ext uri="{FF2B5EF4-FFF2-40B4-BE49-F238E27FC236}">
                <a16:creationId xmlns:a16="http://schemas.microsoft.com/office/drawing/2014/main" id="{260CC3B4-8413-5E2E-D3C2-1307D6BE21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3795" y="4366458"/>
            <a:ext cx="1339209" cy="1661993"/>
          </a:xfrm>
          <a:prstGeom prst="rect">
            <a:avLst/>
          </a:prstGeom>
        </p:spPr>
      </p:pic>
      <p:pic>
        <p:nvPicPr>
          <p:cNvPr id="2050" name="Picture 2" descr="Redfield Edge Primary School – Striving to be the best version of ourselves.">
            <a:extLst>
              <a:ext uri="{FF2B5EF4-FFF2-40B4-BE49-F238E27FC236}">
                <a16:creationId xmlns:a16="http://schemas.microsoft.com/office/drawing/2014/main" id="{23021392-2E25-08AC-B8C5-7CB6D0043D0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3E45346-05CB-408B-B9DC-11EDD1D56794}"/>
              </a:ext>
            </a:extLst>
          </p:cNvPr>
          <p:cNvPicPr>
            <a:picLocks noChangeAspect="1"/>
          </p:cNvPicPr>
          <p:nvPr/>
        </p:nvPicPr>
        <p:blipFill>
          <a:blip r:embed="rId5"/>
          <a:stretch>
            <a:fillRect/>
          </a:stretch>
        </p:blipFill>
        <p:spPr>
          <a:xfrm>
            <a:off x="631927" y="1345727"/>
            <a:ext cx="1116114" cy="1741005"/>
          </a:xfrm>
          <a:prstGeom prst="rect">
            <a:avLst/>
          </a:prstGeom>
        </p:spPr>
      </p:pic>
      <p:pic>
        <p:nvPicPr>
          <p:cNvPr id="4" name="Picture 3">
            <a:extLst>
              <a:ext uri="{FF2B5EF4-FFF2-40B4-BE49-F238E27FC236}">
                <a16:creationId xmlns:a16="http://schemas.microsoft.com/office/drawing/2014/main" id="{3071C96A-7A20-4082-BF1F-59BC7C2307C1}"/>
              </a:ext>
            </a:extLst>
          </p:cNvPr>
          <p:cNvPicPr>
            <a:picLocks noChangeAspect="1"/>
          </p:cNvPicPr>
          <p:nvPr/>
        </p:nvPicPr>
        <p:blipFill>
          <a:blip r:embed="rId6"/>
          <a:stretch>
            <a:fillRect/>
          </a:stretch>
        </p:blipFill>
        <p:spPr>
          <a:xfrm>
            <a:off x="6212337" y="1358588"/>
            <a:ext cx="1268820" cy="2097078"/>
          </a:xfrm>
          <a:prstGeom prst="rect">
            <a:avLst/>
          </a:prstGeom>
        </p:spPr>
      </p:pic>
    </p:spTree>
    <p:extLst>
      <p:ext uri="{BB962C8B-B14F-4D97-AF65-F5344CB8AC3E}">
        <p14:creationId xmlns:p14="http://schemas.microsoft.com/office/powerpoint/2010/main" val="2359611910"/>
      </p:ext>
    </p:extLst>
  </p:cSld>
  <p:clrMapOvr>
    <a:masterClrMapping/>
  </p:clrMapOvr>
  <mc:AlternateContent xmlns:mc="http://schemas.openxmlformats.org/markup-compatibility/2006" xmlns:p14="http://schemas.microsoft.com/office/powerpoint/2010/main">
    <mc:Choice Requires="p14">
      <p:transition spd="slow" p14:dur="2000" advTm="4051"/>
    </mc:Choice>
    <mc:Fallback xmlns="">
      <p:transition spd="slow" advTm="405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3DAD3-FC37-7799-96AB-8DB5E7D7E460}"/>
              </a:ext>
            </a:extLst>
          </p:cNvPr>
          <p:cNvSpPr>
            <a:spLocks noGrp="1"/>
          </p:cNvSpPr>
          <p:nvPr>
            <p:ph type="title"/>
          </p:nvPr>
        </p:nvSpPr>
        <p:spPr>
          <a:xfrm>
            <a:off x="1331640" y="285502"/>
            <a:ext cx="6914729" cy="1320800"/>
          </a:xfrm>
        </p:spPr>
        <p:txBody>
          <a:bodyPr>
            <a:normAutofit/>
          </a:bodyPr>
          <a:lstStyle/>
          <a:p>
            <a:r>
              <a:rPr lang="en-US" sz="2800" u="sng" dirty="0"/>
              <a:t>Routines in Pine class?</a:t>
            </a:r>
          </a:p>
        </p:txBody>
      </p:sp>
      <p:sp>
        <p:nvSpPr>
          <p:cNvPr id="9" name="Content Placeholder 8">
            <a:extLst>
              <a:ext uri="{FF2B5EF4-FFF2-40B4-BE49-F238E27FC236}">
                <a16:creationId xmlns:a16="http://schemas.microsoft.com/office/drawing/2014/main" id="{2161C148-974A-EC63-B47C-91EB29A1C5B4}"/>
              </a:ext>
            </a:extLst>
          </p:cNvPr>
          <p:cNvSpPr>
            <a:spLocks noGrp="1"/>
          </p:cNvSpPr>
          <p:nvPr>
            <p:ph idx="1"/>
          </p:nvPr>
        </p:nvSpPr>
        <p:spPr>
          <a:xfrm>
            <a:off x="16723" y="1240927"/>
            <a:ext cx="6347714" cy="3880773"/>
          </a:xfrm>
        </p:spPr>
        <p:txBody>
          <a:bodyPr/>
          <a:lstStyle/>
          <a:p>
            <a:r>
              <a:rPr lang="en-US" dirty="0"/>
              <a:t>Phonics 4x a week</a:t>
            </a:r>
          </a:p>
          <a:p>
            <a:r>
              <a:rPr lang="en-US" dirty="0"/>
              <a:t>English lesson</a:t>
            </a:r>
          </a:p>
          <a:p>
            <a:r>
              <a:rPr lang="en-US" dirty="0" err="1"/>
              <a:t>Maths</a:t>
            </a:r>
            <a:r>
              <a:rPr lang="en-US" dirty="0"/>
              <a:t> lesson</a:t>
            </a:r>
          </a:p>
          <a:p>
            <a:r>
              <a:rPr lang="en-US" dirty="0"/>
              <a:t>Reading lesson</a:t>
            </a:r>
          </a:p>
          <a:p>
            <a:r>
              <a:rPr lang="en-US" dirty="0"/>
              <a:t>Learning enquiry</a:t>
            </a:r>
          </a:p>
        </p:txBody>
      </p:sp>
      <p:pic>
        <p:nvPicPr>
          <p:cNvPr id="11" name="Picture 10" descr="A white sheet with black text&#10;&#10;AI-generated content may be incorrect.">
            <a:extLst>
              <a:ext uri="{FF2B5EF4-FFF2-40B4-BE49-F238E27FC236}">
                <a16:creationId xmlns:a16="http://schemas.microsoft.com/office/drawing/2014/main" id="{7EB68FC0-1969-46B0-7798-0BF4B93662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3768" y="1324693"/>
            <a:ext cx="6481570" cy="3968961"/>
          </a:xfrm>
          <a:prstGeom prst="rect">
            <a:avLst/>
          </a:prstGeom>
        </p:spPr>
      </p:pic>
      <p:sp>
        <p:nvSpPr>
          <p:cNvPr id="12" name="Content Placeholder 8">
            <a:extLst>
              <a:ext uri="{FF2B5EF4-FFF2-40B4-BE49-F238E27FC236}">
                <a16:creationId xmlns:a16="http://schemas.microsoft.com/office/drawing/2014/main" id="{87109D12-C5C2-23F6-B8E1-12E7428B47FE}"/>
              </a:ext>
            </a:extLst>
          </p:cNvPr>
          <p:cNvSpPr txBox="1">
            <a:spLocks/>
          </p:cNvSpPr>
          <p:nvPr/>
        </p:nvSpPr>
        <p:spPr>
          <a:xfrm>
            <a:off x="251520" y="5143206"/>
            <a:ext cx="6347714"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US" dirty="0"/>
          </a:p>
        </p:txBody>
      </p:sp>
      <p:sp>
        <p:nvSpPr>
          <p:cNvPr id="13" name="Content Placeholder 8">
            <a:extLst>
              <a:ext uri="{FF2B5EF4-FFF2-40B4-BE49-F238E27FC236}">
                <a16:creationId xmlns:a16="http://schemas.microsoft.com/office/drawing/2014/main" id="{088AD3AD-BB25-7C3E-703D-8B009ADE7907}"/>
              </a:ext>
            </a:extLst>
          </p:cNvPr>
          <p:cNvSpPr txBox="1">
            <a:spLocks/>
          </p:cNvSpPr>
          <p:nvPr/>
        </p:nvSpPr>
        <p:spPr>
          <a:xfrm>
            <a:off x="539552" y="5733256"/>
            <a:ext cx="6347714"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t>Also includes additional interventions/flexible resources for all individuals within the class  </a:t>
            </a:r>
          </a:p>
        </p:txBody>
      </p:sp>
      <p:pic>
        <p:nvPicPr>
          <p:cNvPr id="14" name="Picture 2" descr="Redfield Edge Primary School – Striving to be the best version of ourselves.">
            <a:extLst>
              <a:ext uri="{FF2B5EF4-FFF2-40B4-BE49-F238E27FC236}">
                <a16:creationId xmlns:a16="http://schemas.microsoft.com/office/drawing/2014/main" id="{E9017A37-0926-6BB7-858D-07EA079C20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710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73717"/>
            <a:ext cx="7668344" cy="4570482"/>
          </a:xfrm>
          <a:prstGeom prst="rect">
            <a:avLst/>
          </a:prstGeom>
          <a:noFill/>
        </p:spPr>
        <p:txBody>
          <a:bodyPr wrap="square" rtlCol="0">
            <a:spAutoFit/>
          </a:bodyPr>
          <a:lstStyle/>
          <a:p>
            <a:pPr algn="ctr"/>
            <a:endParaRPr lang="en-US" sz="2000" dirty="0">
              <a:latin typeface="+mj-lt"/>
            </a:endParaRPr>
          </a:p>
          <a:p>
            <a:pPr algn="ctr"/>
            <a:r>
              <a:rPr lang="en-US" sz="2000" b="1" dirty="0">
                <a:latin typeface="+mj-lt"/>
              </a:rPr>
              <a:t> </a:t>
            </a:r>
            <a:r>
              <a:rPr lang="en-US" sz="2000" b="1" u="sng" dirty="0">
                <a:solidFill>
                  <a:schemeClr val="accent1">
                    <a:lumMod val="60000"/>
                    <a:lumOff val="40000"/>
                  </a:schemeClr>
                </a:solidFill>
                <a:latin typeface="+mj-lt"/>
              </a:rPr>
              <a:t>Morning Playtime 10:30- 10:45</a:t>
            </a:r>
          </a:p>
          <a:p>
            <a:pPr algn="ctr"/>
            <a:r>
              <a:rPr lang="en-US" sz="2000" dirty="0">
                <a:latin typeface="+mj-lt"/>
              </a:rPr>
              <a:t>Children have the choice of a healthy snack </a:t>
            </a:r>
            <a:r>
              <a:rPr lang="en-US" sz="2000" dirty="0" err="1">
                <a:latin typeface="+mj-lt"/>
              </a:rPr>
              <a:t>ie</a:t>
            </a:r>
            <a:r>
              <a:rPr lang="en-US" sz="2000" dirty="0">
                <a:latin typeface="+mj-lt"/>
              </a:rPr>
              <a:t>. fruit, cereal bars </a:t>
            </a:r>
          </a:p>
          <a:p>
            <a:pPr algn="ctr"/>
            <a:r>
              <a:rPr lang="en-US" sz="2000" dirty="0">
                <a:latin typeface="+mj-lt"/>
              </a:rPr>
              <a:t>They can also have toast and milk which is paid on ARBOR in advance</a:t>
            </a:r>
          </a:p>
          <a:p>
            <a:pPr algn="ctr"/>
            <a:endParaRPr lang="en-US" sz="1100" b="1" u="sng" dirty="0">
              <a:latin typeface="+mj-lt"/>
            </a:endParaRPr>
          </a:p>
          <a:p>
            <a:pPr algn="ctr"/>
            <a:r>
              <a:rPr lang="en-US" sz="2000" b="1" u="sng" dirty="0">
                <a:solidFill>
                  <a:schemeClr val="accent1">
                    <a:lumMod val="60000"/>
                    <a:lumOff val="40000"/>
                  </a:schemeClr>
                </a:solidFill>
                <a:latin typeface="+mj-lt"/>
              </a:rPr>
              <a:t>Lunchtime 12:15- 1:15</a:t>
            </a:r>
          </a:p>
          <a:p>
            <a:pPr algn="ctr"/>
            <a:r>
              <a:rPr lang="en-US" sz="2000" dirty="0">
                <a:latin typeface="+mj-lt"/>
              </a:rPr>
              <a:t>Children go into the hall at 12:15 and eat either packed lunch from home or a school hot dinner- please check the menus each day for allergen advice.</a:t>
            </a:r>
          </a:p>
          <a:p>
            <a:pPr algn="ctr"/>
            <a:r>
              <a:rPr lang="en-US" sz="2000" dirty="0">
                <a:latin typeface="+mj-lt"/>
              </a:rPr>
              <a:t>When they finish eating, they go outside and play until 1:15</a:t>
            </a:r>
          </a:p>
          <a:p>
            <a:pPr algn="ctr"/>
            <a:endParaRPr lang="en-US" sz="2000" b="1" dirty="0">
              <a:latin typeface="+mj-lt"/>
            </a:endParaRPr>
          </a:p>
          <a:p>
            <a:pPr algn="ctr"/>
            <a:r>
              <a:rPr lang="en-US" sz="2000" b="1" u="sng" dirty="0">
                <a:solidFill>
                  <a:schemeClr val="accent1">
                    <a:lumMod val="60000"/>
                    <a:lumOff val="40000"/>
                  </a:schemeClr>
                </a:solidFill>
                <a:latin typeface="+mj-lt"/>
              </a:rPr>
              <a:t>Afternoon Playtime 2:20- 2:30</a:t>
            </a:r>
          </a:p>
          <a:p>
            <a:pPr algn="ctr"/>
            <a:r>
              <a:rPr lang="en-US" sz="2000" dirty="0">
                <a:latin typeface="+mj-lt"/>
              </a:rPr>
              <a:t>Children are offered fruit from the classroom or additionally adults can provide an additional healthy snack</a:t>
            </a:r>
          </a:p>
        </p:txBody>
      </p:sp>
      <p:sp>
        <p:nvSpPr>
          <p:cNvPr id="6" name="TextBox 5">
            <a:extLst>
              <a:ext uri="{FF2B5EF4-FFF2-40B4-BE49-F238E27FC236}">
                <a16:creationId xmlns:a16="http://schemas.microsoft.com/office/drawing/2014/main" id="{034C0D4D-F18D-919B-8DFF-7E19456B25BC}"/>
              </a:ext>
            </a:extLst>
          </p:cNvPr>
          <p:cNvSpPr txBox="1"/>
          <p:nvPr/>
        </p:nvSpPr>
        <p:spPr>
          <a:xfrm>
            <a:off x="1259632" y="264777"/>
            <a:ext cx="5688632" cy="584775"/>
          </a:xfrm>
          <a:prstGeom prst="rect">
            <a:avLst/>
          </a:prstGeom>
          <a:noFill/>
        </p:spPr>
        <p:txBody>
          <a:bodyPr wrap="square">
            <a:spAutoFit/>
          </a:bodyPr>
          <a:lstStyle/>
          <a:p>
            <a:r>
              <a:rPr lang="en-US" sz="3200" u="sng" dirty="0">
                <a:solidFill>
                  <a:schemeClr val="accent1">
                    <a:lumMod val="60000"/>
                    <a:lumOff val="40000"/>
                  </a:schemeClr>
                </a:solidFill>
              </a:rPr>
              <a:t>Playtimes and lunchtimes:</a:t>
            </a:r>
            <a:endParaRPr lang="en-US" sz="3200" dirty="0">
              <a:solidFill>
                <a:schemeClr val="accent1">
                  <a:lumMod val="60000"/>
                  <a:lumOff val="40000"/>
                </a:schemeClr>
              </a:solidFill>
            </a:endParaRPr>
          </a:p>
        </p:txBody>
      </p:sp>
      <p:pic>
        <p:nvPicPr>
          <p:cNvPr id="7" name="Picture 2" descr="Redfield Edge Primary School – Striving to be the best version of ourselves.">
            <a:extLst>
              <a:ext uri="{FF2B5EF4-FFF2-40B4-BE49-F238E27FC236}">
                <a16:creationId xmlns:a16="http://schemas.microsoft.com/office/drawing/2014/main" id="{CF6ABC5B-89FB-9DD9-D230-E9312E60F21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26141"/>
      </p:ext>
    </p:extLst>
  </p:cSld>
  <p:clrMapOvr>
    <a:masterClrMapping/>
  </p:clrMapOvr>
  <mc:AlternateContent xmlns:mc="http://schemas.openxmlformats.org/markup-compatibility/2006" xmlns:p14="http://schemas.microsoft.com/office/powerpoint/2010/main">
    <mc:Choice Requires="p14">
      <p:transition spd="slow" p14:dur="2000" advTm="129"/>
    </mc:Choice>
    <mc:Fallback xmlns="">
      <p:transition spd="slow" advTm="12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CCC185-90E1-4791-83EF-FDC41E510180}"/>
              </a:ext>
            </a:extLst>
          </p:cNvPr>
          <p:cNvSpPr txBox="1"/>
          <p:nvPr/>
        </p:nvSpPr>
        <p:spPr>
          <a:xfrm>
            <a:off x="1667130" y="5628586"/>
            <a:ext cx="6600186" cy="461665"/>
          </a:xfrm>
          <a:prstGeom prst="rect">
            <a:avLst/>
          </a:prstGeom>
          <a:noFill/>
        </p:spPr>
        <p:txBody>
          <a:bodyPr wrap="square">
            <a:spAutoFit/>
          </a:bodyPr>
          <a:lstStyle/>
          <a:p>
            <a:r>
              <a:rPr lang="en-GB" sz="2400" dirty="0">
                <a:latin typeface="Calibri" panose="020F0502020204030204" pitchFamily="34" charset="0"/>
                <a:cs typeface="Calibri" panose="020F0502020204030204" pitchFamily="34" charset="0"/>
              </a:rPr>
              <a:t> </a:t>
            </a:r>
          </a:p>
        </p:txBody>
      </p:sp>
      <p:sp>
        <p:nvSpPr>
          <p:cNvPr id="5" name="TextBox 4">
            <a:extLst>
              <a:ext uri="{FF2B5EF4-FFF2-40B4-BE49-F238E27FC236}">
                <a16:creationId xmlns:a16="http://schemas.microsoft.com/office/drawing/2014/main" id="{3EC7D673-0AD7-4CC8-2A47-8100C1BD32B9}"/>
              </a:ext>
            </a:extLst>
          </p:cNvPr>
          <p:cNvSpPr txBox="1"/>
          <p:nvPr/>
        </p:nvSpPr>
        <p:spPr>
          <a:xfrm>
            <a:off x="1259632" y="362818"/>
            <a:ext cx="4587586" cy="646331"/>
          </a:xfrm>
          <a:prstGeom prst="rect">
            <a:avLst/>
          </a:prstGeom>
          <a:noFill/>
        </p:spPr>
        <p:txBody>
          <a:bodyPr wrap="square">
            <a:spAutoFit/>
          </a:bodyPr>
          <a:lstStyle/>
          <a:p>
            <a:r>
              <a:rPr lang="en-US" sz="3600" u="sng" dirty="0">
                <a:solidFill>
                  <a:schemeClr val="accent1">
                    <a:lumMod val="60000"/>
                    <a:lumOff val="40000"/>
                  </a:schemeClr>
                </a:solidFill>
              </a:rPr>
              <a:t>Physical Education:</a:t>
            </a:r>
            <a:endParaRPr lang="en-US" sz="3600" dirty="0">
              <a:solidFill>
                <a:schemeClr val="accent1">
                  <a:lumMod val="60000"/>
                  <a:lumOff val="40000"/>
                </a:schemeClr>
              </a:solidFill>
            </a:endParaRPr>
          </a:p>
        </p:txBody>
      </p:sp>
      <p:sp>
        <p:nvSpPr>
          <p:cNvPr id="6" name="Content Placeholder 8">
            <a:extLst>
              <a:ext uri="{FF2B5EF4-FFF2-40B4-BE49-F238E27FC236}">
                <a16:creationId xmlns:a16="http://schemas.microsoft.com/office/drawing/2014/main" id="{9E2E183E-C571-6E25-20A2-4A10F8E704A6}"/>
              </a:ext>
            </a:extLst>
          </p:cNvPr>
          <p:cNvSpPr txBox="1">
            <a:spLocks/>
          </p:cNvSpPr>
          <p:nvPr/>
        </p:nvSpPr>
        <p:spPr>
          <a:xfrm>
            <a:off x="539552" y="1570744"/>
            <a:ext cx="6347714" cy="4519507"/>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a:t>PE days are: Wednesday and Friday mornings</a:t>
            </a:r>
          </a:p>
          <a:p>
            <a:r>
              <a:rPr lang="en-US" sz="2000" dirty="0"/>
              <a:t>Please ensure your child has a full kit bought into school, </a:t>
            </a:r>
            <a:r>
              <a:rPr lang="en-US" sz="2000" b="1" u="sng" dirty="0"/>
              <a:t>This must be Named and kept in school for the term!</a:t>
            </a:r>
          </a:p>
          <a:p>
            <a:endParaRPr lang="en-US" sz="2000" b="1" u="sng" dirty="0"/>
          </a:p>
          <a:p>
            <a:pPr marL="0" indent="0">
              <a:buNone/>
            </a:pPr>
            <a:r>
              <a:rPr lang="en-US" sz="2400" u="sng" dirty="0">
                <a:solidFill>
                  <a:schemeClr val="accent1">
                    <a:lumMod val="60000"/>
                    <a:lumOff val="40000"/>
                  </a:schemeClr>
                </a:solidFill>
                <a:latin typeface="Calibri" panose="020F0502020204030204" pitchFamily="34" charset="0"/>
                <a:cs typeface="Calibri" panose="020F0502020204030204" pitchFamily="34" charset="0"/>
              </a:rPr>
              <a:t>PE Kit:</a:t>
            </a:r>
          </a:p>
          <a:p>
            <a:r>
              <a:rPr lang="en-US" sz="2400" dirty="0">
                <a:latin typeface="Calibri" panose="020F0502020204030204" pitchFamily="34" charset="0"/>
                <a:cs typeface="Calibri" panose="020F0502020204030204" pitchFamily="34" charset="0"/>
              </a:rPr>
              <a:t>House colour top and black shorts. </a:t>
            </a:r>
          </a:p>
          <a:p>
            <a:r>
              <a:rPr lang="en-US" sz="2400" dirty="0">
                <a:latin typeface="Calibri" panose="020F0502020204030204" pitchFamily="34" charset="0"/>
                <a:cs typeface="Calibri" panose="020F0502020204030204" pitchFamily="34" charset="0"/>
              </a:rPr>
              <a:t>White trainers or black daps and socks. </a:t>
            </a:r>
          </a:p>
          <a:p>
            <a:r>
              <a:rPr lang="en-US" sz="2400" dirty="0">
                <a:latin typeface="Calibri" panose="020F0502020204030204" pitchFamily="34" charset="0"/>
                <a:cs typeface="Calibri" panose="020F0502020204030204" pitchFamily="34" charset="0"/>
              </a:rPr>
              <a:t>Children may wear a jumper and trousers when it is cold/rainy, but these must also be black. </a:t>
            </a:r>
          </a:p>
          <a:p>
            <a:pPr marL="0" indent="0">
              <a:buNone/>
            </a:pPr>
            <a:endParaRPr lang="en-US" sz="2000" b="1" u="sng" dirty="0"/>
          </a:p>
        </p:txBody>
      </p:sp>
      <p:pic>
        <p:nvPicPr>
          <p:cNvPr id="10" name="Picture 2" descr="Redfield Edge Primary School – Striving to be the best version of ourselves.">
            <a:extLst>
              <a:ext uri="{FF2B5EF4-FFF2-40B4-BE49-F238E27FC236}">
                <a16:creationId xmlns:a16="http://schemas.microsoft.com/office/drawing/2014/main" id="{655AD119-2B49-916A-8BCF-5C4A1C535BE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27634"/>
      </p:ext>
    </p:extLst>
  </p:cSld>
  <p:clrMapOvr>
    <a:masterClrMapping/>
  </p:clrMapOvr>
  <mc:AlternateContent xmlns:mc="http://schemas.openxmlformats.org/markup-compatibility/2006" xmlns:p14="http://schemas.microsoft.com/office/powerpoint/2010/main">
    <mc:Choice Requires="p14">
      <p:transition spd="slow" p14:dur="2000" advTm="112"/>
    </mc:Choice>
    <mc:Fallback xmlns="">
      <p:transition spd="slow" advTm="11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305174"/>
            <a:ext cx="7056784" cy="1323439"/>
          </a:xfrm>
          <a:prstGeom prst="rect">
            <a:avLst/>
          </a:prstGeom>
          <a:noFill/>
        </p:spPr>
        <p:txBody>
          <a:bodyPr wrap="square" rtlCol="0">
            <a:spAutoFit/>
          </a:bodyPr>
          <a:lstStyle/>
          <a:p>
            <a:pPr algn="ctr"/>
            <a:r>
              <a:rPr lang="en-US" sz="3600" u="sng" dirty="0">
                <a:solidFill>
                  <a:schemeClr val="accent1">
                    <a:lumMod val="60000"/>
                    <a:lumOff val="40000"/>
                  </a:schemeClr>
                </a:solidFill>
              </a:rPr>
              <a:t>Becoming independent:</a:t>
            </a:r>
            <a:endParaRPr lang="en-US" sz="3600" dirty="0">
              <a:solidFill>
                <a:schemeClr val="accent1">
                  <a:lumMod val="60000"/>
                  <a:lumOff val="40000"/>
                </a:schemeClr>
              </a:solidFill>
            </a:endParaRPr>
          </a:p>
          <a:p>
            <a:pPr algn="ctr"/>
            <a:endParaRPr lang="en-GB" sz="4400" b="1" u="sng"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stretch>
            <a:fillRect/>
          </a:stretch>
        </p:blipFill>
        <p:spPr>
          <a:xfrm>
            <a:off x="107504" y="2319407"/>
            <a:ext cx="2919983" cy="2885803"/>
          </a:xfrm>
          <a:prstGeom prst="rect">
            <a:avLst/>
          </a:prstGeom>
        </p:spPr>
      </p:pic>
      <p:pic>
        <p:nvPicPr>
          <p:cNvPr id="7" name="Picture 6"/>
          <p:cNvPicPr>
            <a:picLocks noChangeAspect="1"/>
          </p:cNvPicPr>
          <p:nvPr/>
        </p:nvPicPr>
        <p:blipFill>
          <a:blip r:embed="rId3"/>
          <a:stretch>
            <a:fillRect/>
          </a:stretch>
        </p:blipFill>
        <p:spPr>
          <a:xfrm>
            <a:off x="3027487" y="2289934"/>
            <a:ext cx="3024336" cy="2944748"/>
          </a:xfrm>
          <a:prstGeom prst="rect">
            <a:avLst/>
          </a:prstGeom>
        </p:spPr>
      </p:pic>
      <p:pic>
        <p:nvPicPr>
          <p:cNvPr id="8" name="Picture 7"/>
          <p:cNvPicPr>
            <a:picLocks noChangeAspect="1"/>
          </p:cNvPicPr>
          <p:nvPr/>
        </p:nvPicPr>
        <p:blipFill>
          <a:blip r:embed="rId4"/>
          <a:stretch>
            <a:fillRect/>
          </a:stretch>
        </p:blipFill>
        <p:spPr>
          <a:xfrm>
            <a:off x="6069364" y="2241286"/>
            <a:ext cx="3047157" cy="3042044"/>
          </a:xfrm>
          <a:prstGeom prst="rect">
            <a:avLst/>
          </a:prstGeom>
        </p:spPr>
      </p:pic>
      <p:pic>
        <p:nvPicPr>
          <p:cNvPr id="1026" name="Picture 2" descr="School Council Shield - ML Badg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113509">
            <a:off x="7788746" y="96413"/>
            <a:ext cx="1470715" cy="147071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6"/>
          <a:stretch>
            <a:fillRect/>
          </a:stretch>
        </p:blipFill>
        <p:spPr>
          <a:xfrm rot="20696545">
            <a:off x="6642857" y="836595"/>
            <a:ext cx="1340781" cy="1152154"/>
          </a:xfrm>
          <a:prstGeom prst="rect">
            <a:avLst/>
          </a:prstGeom>
        </p:spPr>
      </p:pic>
      <p:sp>
        <p:nvSpPr>
          <p:cNvPr id="10" name="Content Placeholder 8">
            <a:extLst>
              <a:ext uri="{FF2B5EF4-FFF2-40B4-BE49-F238E27FC236}">
                <a16:creationId xmlns:a16="http://schemas.microsoft.com/office/drawing/2014/main" id="{6913BB0E-2009-AC02-9C4D-622FD7EF86CB}"/>
              </a:ext>
            </a:extLst>
          </p:cNvPr>
          <p:cNvSpPr txBox="1">
            <a:spLocks/>
          </p:cNvSpPr>
          <p:nvPr/>
        </p:nvSpPr>
        <p:spPr>
          <a:xfrm>
            <a:off x="467544" y="5661248"/>
            <a:ext cx="6347714" cy="4519507"/>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a:t>Please name your child’s water bottles, jumpers, cardigans </a:t>
            </a:r>
            <a:r>
              <a:rPr lang="en-US" sz="2000" dirty="0" err="1"/>
              <a:t>ect</a:t>
            </a:r>
            <a:endParaRPr lang="en-US" sz="2000" b="1" u="sng" dirty="0"/>
          </a:p>
        </p:txBody>
      </p:sp>
      <p:pic>
        <p:nvPicPr>
          <p:cNvPr id="12" name="Picture 2" descr="Redfield Edge Primary School – Striving to be the best version of ourselves.">
            <a:extLst>
              <a:ext uri="{FF2B5EF4-FFF2-40B4-BE49-F238E27FC236}">
                <a16:creationId xmlns:a16="http://schemas.microsoft.com/office/drawing/2014/main" id="{26C7BA33-3DA8-6A02-6ED9-A9CA3CB664B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940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568901" y="983879"/>
            <a:ext cx="6873324" cy="5311775"/>
          </a:xfrm>
          <a:prstGeom prst="rect">
            <a:avLst/>
          </a:prstGeom>
          <a:noFill/>
          <a:ln w="9525">
            <a:noFill/>
            <a:miter lim="800000"/>
            <a:headEnd/>
            <a:tailEnd/>
          </a:ln>
        </p:spPr>
        <p:txBody>
          <a:bodyPr/>
          <a:lstStyle/>
          <a:p>
            <a:pPr marL="342900" indent="-342900" algn="ctr">
              <a:lnSpc>
                <a:spcPct val="80000"/>
              </a:lnSpc>
              <a:spcBef>
                <a:spcPct val="20000"/>
              </a:spcBef>
              <a:defRPr/>
            </a:pPr>
            <a:endParaRPr lang="en-GB" sz="1400" kern="0" dirty="0">
              <a:solidFill>
                <a:srgbClr val="92D050"/>
              </a:solidFill>
            </a:endParaRPr>
          </a:p>
          <a:p>
            <a:pPr marL="342900" indent="-342900" algn="ctr">
              <a:lnSpc>
                <a:spcPct val="80000"/>
              </a:lnSpc>
              <a:spcBef>
                <a:spcPct val="20000"/>
              </a:spcBef>
              <a:defRPr/>
            </a:pPr>
            <a:r>
              <a:rPr lang="en-GB" sz="3200" kern="0" dirty="0">
                <a:solidFill>
                  <a:srgbClr val="92D050"/>
                </a:solidFill>
                <a:latin typeface="Calibri" panose="020F0502020204030204" pitchFamily="34" charset="0"/>
                <a:cs typeface="Calibri" panose="020F0502020204030204" pitchFamily="34" charset="0"/>
              </a:rPr>
              <a:t>Children need to learn how to learn!</a:t>
            </a:r>
          </a:p>
          <a:p>
            <a:pPr marL="342900" indent="-342900" algn="ctr">
              <a:lnSpc>
                <a:spcPct val="80000"/>
              </a:lnSpc>
              <a:spcBef>
                <a:spcPct val="20000"/>
              </a:spcBef>
              <a:defRPr/>
            </a:pPr>
            <a:r>
              <a:rPr lang="en-GB" sz="1600" kern="0" dirty="0">
                <a:latin typeface="Calibri" panose="020F0502020204030204" pitchFamily="34" charset="0"/>
                <a:cs typeface="Calibri" panose="020F0502020204030204" pitchFamily="34" charset="0"/>
              </a:rPr>
              <a:t>We will be continuing to encourage the children to develop the following skills:</a:t>
            </a:r>
            <a:endParaRPr lang="en-GB" sz="1600" b="1" kern="0" dirty="0">
              <a:latin typeface="Calibri" panose="020F0502020204030204" pitchFamily="34" charset="0"/>
              <a:cs typeface="Calibri" panose="020F0502020204030204" pitchFamily="34" charset="0"/>
            </a:endParaRPr>
          </a:p>
          <a:p>
            <a:pPr marL="342900" indent="-342900">
              <a:lnSpc>
                <a:spcPct val="80000"/>
              </a:lnSpc>
              <a:spcBef>
                <a:spcPct val="20000"/>
              </a:spcBef>
              <a:buFontTx/>
              <a:buChar char="•"/>
              <a:defRPr/>
            </a:pPr>
            <a:endParaRPr lang="en-GB" sz="1600" b="1" kern="0" dirty="0">
              <a:solidFill>
                <a:srgbClr val="00B050"/>
              </a:solidFill>
              <a:latin typeface="Calibri" panose="020F0502020204030204" pitchFamily="34" charset="0"/>
              <a:cs typeface="Calibri" panose="020F0502020204030204" pitchFamily="34" charset="0"/>
            </a:endParaRPr>
          </a:p>
          <a:p>
            <a:pPr marL="342900" indent="-342900">
              <a:lnSpc>
                <a:spcPct val="80000"/>
              </a:lnSpc>
              <a:spcBef>
                <a:spcPct val="20000"/>
              </a:spcBef>
              <a:defRPr/>
            </a:pPr>
            <a:endParaRPr lang="en-GB" altLang="zh-CN" sz="1600" kern="0" dirty="0">
              <a:solidFill>
                <a:srgbClr val="00B050"/>
              </a:solidFill>
              <a:latin typeface="Calibri" panose="020F0502020204030204" pitchFamily="34" charset="0"/>
              <a:ea typeface="宋体" pitchFamily="2" charset="-122"/>
              <a:cs typeface="Calibri" panose="020F0502020204030204" pitchFamily="34" charset="0"/>
            </a:endParaRPr>
          </a:p>
        </p:txBody>
      </p:sp>
      <p:sp>
        <p:nvSpPr>
          <p:cNvPr id="6" name="TextBox 5"/>
          <p:cNvSpPr txBox="1"/>
          <p:nvPr/>
        </p:nvSpPr>
        <p:spPr>
          <a:xfrm>
            <a:off x="649124" y="214438"/>
            <a:ext cx="6485655" cy="769441"/>
          </a:xfrm>
          <a:prstGeom prst="rect">
            <a:avLst/>
          </a:prstGeom>
          <a:noFill/>
        </p:spPr>
        <p:txBody>
          <a:bodyPr wrap="square" rtlCol="0">
            <a:spAutoFit/>
          </a:bodyPr>
          <a:lstStyle/>
          <a:p>
            <a:pPr algn="ctr"/>
            <a:r>
              <a:rPr lang="en-GB" sz="4400" b="1" u="sng" dirty="0">
                <a:solidFill>
                  <a:schemeClr val="accent1">
                    <a:lumMod val="60000"/>
                    <a:lumOff val="40000"/>
                  </a:schemeClr>
                </a:solidFill>
                <a:latin typeface="Calibri" panose="020F0502020204030204" pitchFamily="34" charset="0"/>
                <a:cs typeface="Calibri" panose="020F0502020204030204" pitchFamily="34" charset="0"/>
              </a:rPr>
              <a:t>Teaching and Learning</a:t>
            </a:r>
          </a:p>
        </p:txBody>
      </p:sp>
      <p:pic>
        <p:nvPicPr>
          <p:cNvPr id="8" name="Picture 7"/>
          <p:cNvPicPr/>
          <p:nvPr/>
        </p:nvPicPr>
        <p:blipFill>
          <a:blip r:embed="rId2" cstate="print"/>
          <a:srcRect/>
          <a:stretch>
            <a:fillRect/>
          </a:stretch>
        </p:blipFill>
        <p:spPr bwMode="auto">
          <a:xfrm>
            <a:off x="549647" y="2191805"/>
            <a:ext cx="1152128" cy="1092463"/>
          </a:xfrm>
          <a:prstGeom prst="rect">
            <a:avLst/>
          </a:prstGeom>
          <a:noFill/>
          <a:ln w="9525">
            <a:noFill/>
            <a:miter lim="800000"/>
            <a:headEnd/>
            <a:tailEnd/>
          </a:ln>
        </p:spPr>
      </p:pic>
      <p:pic>
        <p:nvPicPr>
          <p:cNvPr id="9" name="Picture 8"/>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Lst>
          </a:blip>
          <a:srcRect/>
          <a:stretch>
            <a:fillRect/>
          </a:stretch>
        </p:blipFill>
        <p:spPr bwMode="auto">
          <a:xfrm>
            <a:off x="2432168" y="2348880"/>
            <a:ext cx="1452944" cy="1218306"/>
          </a:xfrm>
          <a:prstGeom prst="rect">
            <a:avLst/>
          </a:prstGeom>
          <a:noFill/>
          <a:ln w="9525">
            <a:noFill/>
            <a:miter lim="800000"/>
            <a:headEnd/>
            <a:tailEnd/>
          </a:ln>
        </p:spPr>
      </p:pic>
      <p:pic>
        <p:nvPicPr>
          <p:cNvPr id="10" name="Picture 9" descr="MC900203156[1]"/>
          <p:cNvPicPr/>
          <p:nvPr/>
        </p:nvPicPr>
        <p:blipFill>
          <a:blip r:embed="rId5" cstate="print"/>
          <a:srcRect/>
          <a:stretch>
            <a:fillRect/>
          </a:stretch>
        </p:blipFill>
        <p:spPr bwMode="auto">
          <a:xfrm>
            <a:off x="531765" y="4428397"/>
            <a:ext cx="1231924" cy="1428750"/>
          </a:xfrm>
          <a:prstGeom prst="rect">
            <a:avLst/>
          </a:prstGeom>
          <a:noFill/>
          <a:ln w="9525">
            <a:noFill/>
            <a:miter lim="800000"/>
            <a:headEnd/>
            <a:tailEnd/>
          </a:ln>
        </p:spPr>
      </p:pic>
      <p:pic>
        <p:nvPicPr>
          <p:cNvPr id="11" name="Picture 10" descr="MC900133537[1]"/>
          <p:cNvPicPr/>
          <p:nvPr/>
        </p:nvPicPr>
        <p:blipFill>
          <a:blip r:embed="rId6" cstate="print"/>
          <a:srcRect/>
          <a:stretch>
            <a:fillRect/>
          </a:stretch>
        </p:blipFill>
        <p:spPr bwMode="auto">
          <a:xfrm>
            <a:off x="4331257" y="4400923"/>
            <a:ext cx="1518328" cy="1346142"/>
          </a:xfrm>
          <a:prstGeom prst="rect">
            <a:avLst/>
          </a:prstGeom>
          <a:noFill/>
          <a:ln w="9525">
            <a:noFill/>
            <a:miter lim="800000"/>
            <a:headEnd/>
            <a:tailEnd/>
          </a:ln>
        </p:spPr>
      </p:pic>
      <p:pic>
        <p:nvPicPr>
          <p:cNvPr id="12" name="Picture 11"/>
          <p:cNvPicPr/>
          <p:nvPr/>
        </p:nvPicPr>
        <p:blipFill>
          <a:blip r:embed="rId7" cstate="print">
            <a:extLst>
              <a:ext uri="{BEBA8EAE-BF5A-486C-A8C5-ECC9F3942E4B}">
                <a14:imgProps xmlns:a14="http://schemas.microsoft.com/office/drawing/2010/main">
                  <a14:imgLayer r:embed="rId8">
                    <a14:imgEffect>
                      <a14:backgroundRemoval t="0" b="99738" l="4200" r="100000">
                        <a14:foregroundMark x1="45600" y1="27822" x2="45600" y2="27822"/>
                        <a14:foregroundMark x1="64600" y1="23622" x2="64600" y2="23622"/>
                        <a14:foregroundMark x1="65200" y1="18373" x2="65200" y2="18373"/>
                        <a14:foregroundMark x1="65600" y1="14961" x2="65600" y2="14961"/>
                        <a14:foregroundMark x1="66800" y1="15223" x2="66800" y2="15223"/>
                        <a14:foregroundMark x1="67800" y1="16273" x2="67800" y2="16273"/>
                        <a14:foregroundMark x1="69200" y1="16010" x2="69200" y2="16010"/>
                        <a14:foregroundMark x1="69800" y1="16010" x2="69800" y2="16010"/>
                        <a14:foregroundMark x1="64600" y1="20997" x2="64600" y2="20997"/>
                        <a14:foregroundMark x1="62800" y1="18635" x2="62800" y2="18635"/>
                        <a14:foregroundMark x1="62800" y1="16273" x2="62800" y2="16273"/>
                        <a14:foregroundMark x1="61600" y1="18898" x2="61600" y2="18898"/>
                        <a14:foregroundMark x1="60600" y1="19685" x2="60600" y2="19685"/>
                        <a14:foregroundMark x1="60000" y1="21260" x2="60000" y2="21260"/>
                        <a14:foregroundMark x1="60000" y1="22572" x2="60000" y2="22572"/>
                        <a14:foregroundMark x1="72400" y1="20472" x2="72400" y2="20472"/>
                        <a14:foregroundMark x1="45600" y1="29134" x2="45600" y2="29134"/>
                        <a14:foregroundMark x1="42800" y1="28871" x2="42800" y2="28871"/>
                        <a14:foregroundMark x1="41000" y1="28609" x2="41000" y2="28609"/>
                        <a14:foregroundMark x1="40200" y1="27559" x2="40200" y2="27559"/>
                      </a14:backgroundRemoval>
                    </a14:imgEffect>
                  </a14:imgLayer>
                </a14:imgProps>
              </a:ext>
            </a:extLst>
          </a:blip>
          <a:srcRect/>
          <a:stretch>
            <a:fillRect/>
          </a:stretch>
        </p:blipFill>
        <p:spPr bwMode="auto">
          <a:xfrm>
            <a:off x="2399212" y="4482617"/>
            <a:ext cx="1485900" cy="1237615"/>
          </a:xfrm>
          <a:prstGeom prst="rect">
            <a:avLst/>
          </a:prstGeom>
          <a:noFill/>
          <a:ln w="9525">
            <a:noFill/>
            <a:miter lim="800000"/>
            <a:headEnd/>
            <a:tailEnd/>
          </a:ln>
        </p:spPr>
      </p:pic>
      <p:pic>
        <p:nvPicPr>
          <p:cNvPr id="13" name="Picture 12"/>
          <p:cNvPicPr/>
          <p:nvPr/>
        </p:nvPicPr>
        <p:blipFill>
          <a:blip r:embed="rId9" cstate="print">
            <a:extLst>
              <a:ext uri="{BEBA8EAE-BF5A-486C-A8C5-ECC9F3942E4B}">
                <a14:imgProps xmlns:a14="http://schemas.microsoft.com/office/drawing/2010/main">
                  <a14:imgLayer r:embed="rId10">
                    <a14:imgEffect>
                      <a14:backgroundRemoval t="0" b="100000" l="0" r="97778">
                        <a14:foregroundMark x1="44889" y1="60123" x2="44889" y2="60123"/>
                        <a14:foregroundMark x1="37333" y1="57669" x2="37333" y2="57669"/>
                        <a14:foregroundMark x1="54222" y1="57055" x2="54222" y2="57055"/>
                        <a14:foregroundMark x1="65778" y1="55215" x2="65778" y2="55215"/>
                        <a14:backgroundMark x1="27556" y1="26380" x2="27556" y2="26380"/>
                        <a14:backgroundMark x1="12889" y1="28834" x2="12889" y2="28834"/>
                        <a14:backgroundMark x1="75556" y1="24540" x2="75556" y2="24540"/>
                        <a14:backgroundMark x1="91556" y1="47853" x2="91556" y2="47853"/>
                        <a14:backgroundMark x1="86222" y1="37423" x2="86222" y2="37423"/>
                      </a14:backgroundRemoval>
                    </a14:imgEffect>
                  </a14:imgLayer>
                </a14:imgProps>
              </a:ext>
            </a:extLst>
          </a:blip>
          <a:srcRect/>
          <a:stretch>
            <a:fillRect/>
          </a:stretch>
        </p:blipFill>
        <p:spPr bwMode="auto">
          <a:xfrm>
            <a:off x="4404059" y="2276564"/>
            <a:ext cx="1504950" cy="1095375"/>
          </a:xfrm>
          <a:prstGeom prst="rect">
            <a:avLst/>
          </a:prstGeom>
          <a:noFill/>
          <a:ln w="9525">
            <a:noFill/>
            <a:miter lim="800000"/>
            <a:headEnd/>
            <a:tailEnd/>
          </a:ln>
        </p:spPr>
      </p:pic>
      <p:pic>
        <p:nvPicPr>
          <p:cNvPr id="14" name="Picture 13"/>
          <p:cNvPicPr/>
          <p:nvPr/>
        </p:nvPicPr>
        <p:blipFill>
          <a:blip r:embed="rId11" cstate="print"/>
          <a:srcRect/>
          <a:stretch>
            <a:fillRect/>
          </a:stretch>
        </p:blipFill>
        <p:spPr bwMode="auto">
          <a:xfrm>
            <a:off x="6112014" y="3087613"/>
            <a:ext cx="1400175" cy="1428751"/>
          </a:xfrm>
          <a:prstGeom prst="rect">
            <a:avLst/>
          </a:prstGeom>
          <a:noFill/>
          <a:ln w="9525">
            <a:noFill/>
            <a:miter lim="800000"/>
            <a:headEnd/>
            <a:tailEnd/>
          </a:ln>
        </p:spPr>
      </p:pic>
      <p:sp>
        <p:nvSpPr>
          <p:cNvPr id="2" name="Rectangle 1"/>
          <p:cNvSpPr/>
          <p:nvPr/>
        </p:nvSpPr>
        <p:spPr>
          <a:xfrm>
            <a:off x="4469811" y="5861502"/>
            <a:ext cx="1136658" cy="646331"/>
          </a:xfrm>
          <a:prstGeom prst="rect">
            <a:avLst/>
          </a:prstGeom>
        </p:spPr>
        <p:txBody>
          <a:bodyPr wrap="none">
            <a:spAutoFit/>
          </a:bodyPr>
          <a:lstStyle/>
          <a:p>
            <a:pPr algn="ctr"/>
            <a:r>
              <a:rPr lang="en-GB" b="1" u="sng" dirty="0">
                <a:latin typeface="Calibri" panose="020F0502020204030204" pitchFamily="34" charset="0"/>
                <a:cs typeface="Calibri" panose="020F0502020204030204" pitchFamily="34" charset="0"/>
              </a:rPr>
              <a:t>Tortoise</a:t>
            </a:r>
          </a:p>
          <a:p>
            <a:pPr algn="ctr"/>
            <a:r>
              <a:rPr lang="en-GB" dirty="0">
                <a:latin typeface="Calibri" panose="020F0502020204030204" pitchFamily="34" charset="0"/>
                <a:cs typeface="Calibri" panose="020F0502020204030204" pitchFamily="34" charset="0"/>
              </a:rPr>
              <a:t>Resilience</a:t>
            </a:r>
          </a:p>
        </p:txBody>
      </p:sp>
      <p:sp>
        <p:nvSpPr>
          <p:cNvPr id="3" name="Rectangle 2"/>
          <p:cNvSpPr/>
          <p:nvPr/>
        </p:nvSpPr>
        <p:spPr>
          <a:xfrm>
            <a:off x="166584" y="3373947"/>
            <a:ext cx="1863267" cy="646331"/>
          </a:xfrm>
          <a:prstGeom prst="rect">
            <a:avLst/>
          </a:prstGeom>
        </p:spPr>
        <p:txBody>
          <a:bodyPr wrap="none">
            <a:spAutoFit/>
          </a:bodyPr>
          <a:lstStyle/>
          <a:p>
            <a:pPr algn="ctr"/>
            <a:r>
              <a:rPr lang="en-GB" b="1" u="sng" dirty="0">
                <a:latin typeface="Calibri" panose="020F0502020204030204" pitchFamily="34" charset="0"/>
                <a:cs typeface="Calibri" panose="020F0502020204030204" pitchFamily="34" charset="0"/>
              </a:rPr>
              <a:t>Owl</a:t>
            </a:r>
          </a:p>
          <a:p>
            <a:pPr algn="ctr"/>
            <a:r>
              <a:rPr lang="en-GB" dirty="0">
                <a:latin typeface="Calibri" panose="020F0502020204030204" pitchFamily="34" charset="0"/>
                <a:cs typeface="Calibri" panose="020F0502020204030204" pitchFamily="34" charset="0"/>
              </a:rPr>
              <a:t>Strategic Planning</a:t>
            </a:r>
          </a:p>
        </p:txBody>
      </p:sp>
      <p:sp>
        <p:nvSpPr>
          <p:cNvPr id="15" name="Rectangle 14"/>
          <p:cNvSpPr/>
          <p:nvPr/>
        </p:nvSpPr>
        <p:spPr>
          <a:xfrm>
            <a:off x="2191930" y="3567186"/>
            <a:ext cx="1917512" cy="646331"/>
          </a:xfrm>
          <a:prstGeom prst="rect">
            <a:avLst/>
          </a:prstGeom>
        </p:spPr>
        <p:txBody>
          <a:bodyPr wrap="none">
            <a:spAutoFit/>
          </a:bodyPr>
          <a:lstStyle/>
          <a:p>
            <a:pPr algn="ctr"/>
            <a:r>
              <a:rPr lang="en-GB" b="1" u="sng" dirty="0">
                <a:latin typeface="Calibri" panose="020F0502020204030204" pitchFamily="34" charset="0"/>
                <a:cs typeface="Calibri" panose="020F0502020204030204" pitchFamily="34" charset="0"/>
              </a:rPr>
              <a:t>Chameleon</a:t>
            </a:r>
          </a:p>
          <a:p>
            <a:pPr algn="ctr"/>
            <a:r>
              <a:rPr lang="en-GB" dirty="0">
                <a:latin typeface="Calibri" panose="020F0502020204030204" pitchFamily="34" charset="0"/>
                <a:cs typeface="Calibri" panose="020F0502020204030204" pitchFamily="34" charset="0"/>
              </a:rPr>
              <a:t>Changing Learning</a:t>
            </a:r>
          </a:p>
        </p:txBody>
      </p:sp>
      <p:sp>
        <p:nvSpPr>
          <p:cNvPr id="16" name="Rectangle 15"/>
          <p:cNvSpPr/>
          <p:nvPr/>
        </p:nvSpPr>
        <p:spPr>
          <a:xfrm>
            <a:off x="686470" y="5950383"/>
            <a:ext cx="1077218" cy="646331"/>
          </a:xfrm>
          <a:prstGeom prst="rect">
            <a:avLst/>
          </a:prstGeom>
        </p:spPr>
        <p:txBody>
          <a:bodyPr wrap="none">
            <a:spAutoFit/>
          </a:bodyPr>
          <a:lstStyle/>
          <a:p>
            <a:pPr algn="ctr"/>
            <a:r>
              <a:rPr lang="en-GB" b="1" u="sng" dirty="0">
                <a:latin typeface="Calibri" panose="020F0502020204030204" pitchFamily="34" charset="0"/>
                <a:cs typeface="Calibri" panose="020F0502020204030204" pitchFamily="34" charset="0"/>
              </a:rPr>
              <a:t>Unicorn</a:t>
            </a:r>
          </a:p>
          <a:p>
            <a:pPr algn="ctr"/>
            <a:r>
              <a:rPr lang="en-GB" dirty="0">
                <a:latin typeface="Calibri" panose="020F0502020204030204" pitchFamily="34" charset="0"/>
                <a:cs typeface="Calibri" panose="020F0502020204030204" pitchFamily="34" charset="0"/>
              </a:rPr>
              <a:t>Creativity</a:t>
            </a:r>
          </a:p>
        </p:txBody>
      </p:sp>
      <p:sp>
        <p:nvSpPr>
          <p:cNvPr id="17" name="Rectangle 16"/>
          <p:cNvSpPr/>
          <p:nvPr/>
        </p:nvSpPr>
        <p:spPr>
          <a:xfrm>
            <a:off x="2514094" y="5720232"/>
            <a:ext cx="1494320" cy="923330"/>
          </a:xfrm>
          <a:prstGeom prst="rect">
            <a:avLst/>
          </a:prstGeom>
        </p:spPr>
        <p:txBody>
          <a:bodyPr wrap="none">
            <a:spAutoFit/>
          </a:bodyPr>
          <a:lstStyle/>
          <a:p>
            <a:pPr algn="ctr"/>
            <a:r>
              <a:rPr lang="en-GB" b="1" u="sng" dirty="0">
                <a:latin typeface="Calibri" panose="020F0502020204030204" pitchFamily="34" charset="0"/>
                <a:cs typeface="Calibri" panose="020F0502020204030204" pitchFamily="34" charset="0"/>
              </a:rPr>
              <a:t>Cat</a:t>
            </a:r>
          </a:p>
          <a:p>
            <a:pPr algn="ctr"/>
            <a:r>
              <a:rPr lang="en-GB" dirty="0">
                <a:latin typeface="Calibri" panose="020F0502020204030204" pitchFamily="34" charset="0"/>
                <a:cs typeface="Calibri" panose="020F0502020204030204" pitchFamily="34" charset="0"/>
              </a:rPr>
              <a:t>Curiosity and </a:t>
            </a:r>
          </a:p>
          <a:p>
            <a:pPr algn="ctr"/>
            <a:r>
              <a:rPr lang="en-GB" dirty="0">
                <a:latin typeface="Calibri" panose="020F0502020204030204" pitchFamily="34" charset="0"/>
                <a:cs typeface="Calibri" panose="020F0502020204030204" pitchFamily="34" charset="0"/>
              </a:rPr>
              <a:t>Questioning</a:t>
            </a:r>
          </a:p>
        </p:txBody>
      </p:sp>
      <p:sp>
        <p:nvSpPr>
          <p:cNvPr id="18" name="Rectangle 17"/>
          <p:cNvSpPr/>
          <p:nvPr/>
        </p:nvSpPr>
        <p:spPr>
          <a:xfrm>
            <a:off x="4241195" y="3305548"/>
            <a:ext cx="1739066" cy="646331"/>
          </a:xfrm>
          <a:prstGeom prst="rect">
            <a:avLst/>
          </a:prstGeom>
        </p:spPr>
        <p:txBody>
          <a:bodyPr wrap="none">
            <a:spAutoFit/>
          </a:bodyPr>
          <a:lstStyle/>
          <a:p>
            <a:pPr algn="ctr"/>
            <a:r>
              <a:rPr lang="en-GB" b="1" u="sng" dirty="0">
                <a:latin typeface="Calibri" panose="020F0502020204030204" pitchFamily="34" charset="0"/>
                <a:cs typeface="Calibri" panose="020F0502020204030204" pitchFamily="34" charset="0"/>
              </a:rPr>
              <a:t>Spider</a:t>
            </a:r>
          </a:p>
          <a:p>
            <a:pPr algn="ctr"/>
            <a:r>
              <a:rPr lang="en-GB" dirty="0">
                <a:latin typeface="Calibri" panose="020F0502020204030204" pitchFamily="34" charset="0"/>
                <a:cs typeface="Calibri" panose="020F0502020204030204" pitchFamily="34" charset="0"/>
              </a:rPr>
              <a:t>Links in Learning</a:t>
            </a:r>
          </a:p>
        </p:txBody>
      </p:sp>
      <p:sp>
        <p:nvSpPr>
          <p:cNvPr id="19" name="Rectangle 18"/>
          <p:cNvSpPr/>
          <p:nvPr/>
        </p:nvSpPr>
        <p:spPr>
          <a:xfrm>
            <a:off x="6250345" y="4516365"/>
            <a:ext cx="1264962" cy="646331"/>
          </a:xfrm>
          <a:prstGeom prst="rect">
            <a:avLst/>
          </a:prstGeom>
        </p:spPr>
        <p:txBody>
          <a:bodyPr wrap="none">
            <a:spAutoFit/>
          </a:bodyPr>
          <a:lstStyle/>
          <a:p>
            <a:pPr algn="ctr"/>
            <a:r>
              <a:rPr lang="en-GB" b="1" u="sng" dirty="0">
                <a:latin typeface="Calibri" panose="020F0502020204030204" pitchFamily="34" charset="0"/>
                <a:cs typeface="Calibri" panose="020F0502020204030204" pitchFamily="34" charset="0"/>
              </a:rPr>
              <a:t>Bee</a:t>
            </a:r>
          </a:p>
          <a:p>
            <a:r>
              <a:rPr lang="en-GB" dirty="0">
                <a:latin typeface="Calibri" panose="020F0502020204030204" pitchFamily="34" charset="0"/>
                <a:cs typeface="Calibri" panose="020F0502020204030204" pitchFamily="34" charset="0"/>
              </a:rPr>
              <a:t>Team Work</a:t>
            </a:r>
          </a:p>
        </p:txBody>
      </p:sp>
      <p:pic>
        <p:nvPicPr>
          <p:cNvPr id="4" name="Picture 2" descr="Redfield Edge Primary School – Striving to be the best version of ourselves.">
            <a:extLst>
              <a:ext uri="{FF2B5EF4-FFF2-40B4-BE49-F238E27FC236}">
                <a16:creationId xmlns:a16="http://schemas.microsoft.com/office/drawing/2014/main" id="{77D97690-3A82-7506-53DB-EFDFEC66F07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656881"/>
      </p:ext>
    </p:extLst>
  </p:cSld>
  <p:clrMapOvr>
    <a:masterClrMapping/>
  </p:clrMapOvr>
  <mc:AlternateContent xmlns:mc="http://schemas.openxmlformats.org/markup-compatibility/2006" xmlns:p14="http://schemas.microsoft.com/office/powerpoint/2010/main">
    <mc:Choice Requires="p14">
      <p:transition spd="slow" p14:dur="2000" advTm="136"/>
    </mc:Choice>
    <mc:Fallback xmlns="">
      <p:transition spd="slow" advTm="13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4744" y="359049"/>
            <a:ext cx="12601400" cy="646331"/>
          </a:xfrm>
          <a:prstGeom prst="rect">
            <a:avLst/>
          </a:prstGeom>
          <a:noFill/>
        </p:spPr>
        <p:txBody>
          <a:bodyPr wrap="square" rtlCol="0">
            <a:spAutoFit/>
          </a:bodyPr>
          <a:lstStyle/>
          <a:p>
            <a:pPr algn="ctr"/>
            <a:r>
              <a:rPr lang="en-GB" sz="3600" b="1" u="sng" dirty="0">
                <a:solidFill>
                  <a:schemeClr val="accent1">
                    <a:lumMod val="60000"/>
                    <a:lumOff val="40000"/>
                  </a:schemeClr>
                </a:solidFill>
                <a:latin typeface="Calibri" panose="020F0502020204030204" pitchFamily="34" charset="0"/>
                <a:cs typeface="Calibri" panose="020F0502020204030204" pitchFamily="34" charset="0"/>
              </a:rPr>
              <a:t>Mental Health and Wellbeing</a:t>
            </a:r>
          </a:p>
        </p:txBody>
      </p:sp>
      <p:pic>
        <p:nvPicPr>
          <p:cNvPr id="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827660"/>
            <a:ext cx="5400203" cy="167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8">
            <a:extLst>
              <a:ext uri="{FF2B5EF4-FFF2-40B4-BE49-F238E27FC236}">
                <a16:creationId xmlns:a16="http://schemas.microsoft.com/office/drawing/2014/main" id="{3DA6E8E7-6411-5790-1106-BA881BB7A8C8}"/>
              </a:ext>
            </a:extLst>
          </p:cNvPr>
          <p:cNvSpPr txBox="1">
            <a:spLocks/>
          </p:cNvSpPr>
          <p:nvPr/>
        </p:nvSpPr>
        <p:spPr>
          <a:xfrm>
            <a:off x="683568" y="1588929"/>
            <a:ext cx="6347714" cy="4519507"/>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b="1" u="sng" dirty="0"/>
              <a:t>Large focus in Term 1</a:t>
            </a:r>
          </a:p>
          <a:p>
            <a:r>
              <a:rPr lang="en-US" sz="2000" dirty="0"/>
              <a:t>Zones of regulation- teaching children to recognize emotions</a:t>
            </a:r>
          </a:p>
          <a:p>
            <a:r>
              <a:rPr lang="en-US" sz="2000" dirty="0"/>
              <a:t>Providing useful tools and support to help children regulate/ feel ready to learn</a:t>
            </a:r>
          </a:p>
          <a:p>
            <a:r>
              <a:rPr lang="en-US" sz="2000" dirty="0"/>
              <a:t>Mental health ambassadors</a:t>
            </a:r>
          </a:p>
          <a:p>
            <a:r>
              <a:rPr lang="en-US" sz="2000" dirty="0"/>
              <a:t>Sensory room</a:t>
            </a:r>
          </a:p>
          <a:p>
            <a:pPr marL="0" indent="0">
              <a:buNone/>
            </a:pPr>
            <a:endParaRPr lang="en-US" sz="2000" b="1" u="sng" dirty="0"/>
          </a:p>
        </p:txBody>
      </p:sp>
      <p:pic>
        <p:nvPicPr>
          <p:cNvPr id="5" name="Picture 2" descr="Redfield Edge Primary School – Striving to be the best version of ourselves.">
            <a:extLst>
              <a:ext uri="{FF2B5EF4-FFF2-40B4-BE49-F238E27FC236}">
                <a16:creationId xmlns:a16="http://schemas.microsoft.com/office/drawing/2014/main" id="{6DCFB30C-166B-24D1-3BC6-8587414F07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997566"/>
      </p:ext>
    </p:extLst>
  </p:cSld>
  <p:clrMapOvr>
    <a:masterClrMapping/>
  </p:clrMapOvr>
  <mc:AlternateContent xmlns:mc="http://schemas.openxmlformats.org/markup-compatibility/2006" xmlns:p14="http://schemas.microsoft.com/office/powerpoint/2010/main">
    <mc:Choice Requires="p14">
      <p:transition spd="slow" p14:dur="2000" advTm="220"/>
    </mc:Choice>
    <mc:Fallback xmlns="">
      <p:transition spd="slow" advTm="22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551544"/>
            <a:ext cx="4464496" cy="2654150"/>
          </a:xfrm>
          <a:prstGeom prst="rect">
            <a:avLst/>
          </a:prstGeom>
        </p:spPr>
      </p:pic>
      <p:sp>
        <p:nvSpPr>
          <p:cNvPr id="6" name="TextBox 5"/>
          <p:cNvSpPr txBox="1"/>
          <p:nvPr/>
        </p:nvSpPr>
        <p:spPr>
          <a:xfrm>
            <a:off x="4860032" y="1797342"/>
            <a:ext cx="3486738" cy="481670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1350" dirty="0"/>
              <a:t>Our school behaviour principles and rules remain the same</a:t>
            </a:r>
          </a:p>
          <a:p>
            <a:pPr marL="285750" indent="-285750">
              <a:spcAft>
                <a:spcPts val="600"/>
              </a:spcAft>
              <a:buFont typeface="Arial" panose="020B0604020202020204" pitchFamily="34" charset="0"/>
              <a:buChar char="•"/>
            </a:pPr>
            <a:r>
              <a:rPr lang="en-GB" sz="1350" dirty="0"/>
              <a:t>The behaviour ladder has been removed to reduce the visual element</a:t>
            </a:r>
          </a:p>
          <a:p>
            <a:pPr marL="285750" indent="-285750">
              <a:spcAft>
                <a:spcPts val="600"/>
              </a:spcAft>
              <a:buFont typeface="Arial" panose="020B0604020202020204" pitchFamily="34" charset="0"/>
              <a:buChar char="•"/>
            </a:pPr>
            <a:r>
              <a:rPr lang="en-GB" sz="1350" dirty="0"/>
              <a:t>This change helps avoid feelings of shame for some children</a:t>
            </a:r>
          </a:p>
          <a:p>
            <a:pPr marL="285750" indent="-285750">
              <a:spcAft>
                <a:spcPts val="600"/>
              </a:spcAft>
              <a:buFont typeface="Arial" panose="020B0604020202020204" pitchFamily="34" charset="0"/>
              <a:buChar char="•"/>
            </a:pPr>
            <a:r>
              <a:rPr lang="en-GB" sz="1350" dirty="0"/>
              <a:t>Green Dojos (house points) are awarded for positive choices and go towards each child’s individual house</a:t>
            </a:r>
          </a:p>
          <a:p>
            <a:pPr marL="285750" indent="-285750">
              <a:spcAft>
                <a:spcPts val="600"/>
              </a:spcAft>
              <a:buFont typeface="Arial" panose="020B0604020202020204" pitchFamily="34" charset="0"/>
              <a:buChar char="•"/>
            </a:pPr>
            <a:r>
              <a:rPr lang="en-GB" sz="1350" dirty="0"/>
              <a:t>Both green and red Dojos are monitored closely by staff</a:t>
            </a:r>
          </a:p>
          <a:p>
            <a:pPr marL="285750" indent="-285750">
              <a:spcAft>
                <a:spcPts val="600"/>
              </a:spcAft>
              <a:buFont typeface="Arial" panose="020B0604020202020204" pitchFamily="34" charset="0"/>
              <a:buChar char="•"/>
            </a:pPr>
            <a:r>
              <a:rPr lang="en-GB" sz="1400" dirty="0"/>
              <a:t>A reflection book is after poor behavioural choices to help children understand the real-life consequences of their actions</a:t>
            </a:r>
            <a:endParaRPr lang="en-GB" sz="1350" dirty="0"/>
          </a:p>
          <a:p>
            <a:pPr marL="285750" indent="-285750">
              <a:spcAft>
                <a:spcPts val="600"/>
              </a:spcAft>
              <a:buFont typeface="Arial" panose="020B0604020202020204" pitchFamily="34" charset="0"/>
              <a:buChar char="•"/>
            </a:pPr>
            <a:r>
              <a:rPr lang="en-GB" sz="1350" dirty="0"/>
              <a:t>Repeated poor choices lead to a check-in with a member of SLT</a:t>
            </a:r>
          </a:p>
          <a:p>
            <a:pPr marL="285750" indent="-285750">
              <a:spcAft>
                <a:spcPts val="600"/>
              </a:spcAft>
              <a:buFont typeface="Arial" panose="020B0604020202020204" pitchFamily="34" charset="0"/>
              <a:buChar char="•"/>
            </a:pPr>
            <a:r>
              <a:rPr lang="en-GB" sz="1350" dirty="0"/>
              <a:t>Future aim: share Dojos with parents once a consistent approach across all staff is in place</a:t>
            </a:r>
          </a:p>
        </p:txBody>
      </p:sp>
      <p:pic>
        <p:nvPicPr>
          <p:cNvPr id="7" name="Picture 6"/>
          <p:cNvPicPr>
            <a:picLocks noChangeAspect="1"/>
          </p:cNvPicPr>
          <p:nvPr/>
        </p:nvPicPr>
        <p:blipFill>
          <a:blip r:embed="rId3"/>
          <a:stretch>
            <a:fillRect/>
          </a:stretch>
        </p:blipFill>
        <p:spPr>
          <a:xfrm>
            <a:off x="8185042" y="5818996"/>
            <a:ext cx="922120" cy="922120"/>
          </a:xfrm>
          <a:prstGeom prst="rect">
            <a:avLst/>
          </a:prstGeom>
        </p:spPr>
      </p:pic>
      <p:sp>
        <p:nvSpPr>
          <p:cNvPr id="8" name="Title 1"/>
          <p:cNvSpPr>
            <a:spLocks noGrp="1"/>
          </p:cNvSpPr>
          <p:nvPr>
            <p:ph type="title"/>
          </p:nvPr>
        </p:nvSpPr>
        <p:spPr>
          <a:xfrm>
            <a:off x="1308113" y="263798"/>
            <a:ext cx="3971449" cy="1320800"/>
          </a:xfrm>
        </p:spPr>
        <p:txBody>
          <a:bodyPr>
            <a:normAutofit/>
          </a:bodyPr>
          <a:lstStyle/>
          <a:p>
            <a:pPr algn="ctr"/>
            <a:r>
              <a:rPr lang="en-GB" sz="4050" b="1" dirty="0">
                <a:solidFill>
                  <a:schemeClr val="accent1">
                    <a:lumMod val="60000"/>
                    <a:lumOff val="40000"/>
                  </a:schemeClr>
                </a:solidFill>
              </a:rPr>
              <a:t>House Points</a:t>
            </a:r>
            <a:br>
              <a:rPr lang="en-GB" sz="4050" b="1" dirty="0">
                <a:solidFill>
                  <a:schemeClr val="accent1">
                    <a:lumMod val="60000"/>
                    <a:lumOff val="40000"/>
                  </a:schemeClr>
                </a:solidFill>
              </a:rPr>
            </a:br>
            <a:r>
              <a:rPr lang="en-GB" sz="2400" b="1" dirty="0">
                <a:solidFill>
                  <a:schemeClr val="accent1">
                    <a:lumMod val="60000"/>
                    <a:lumOff val="40000"/>
                  </a:schemeClr>
                </a:solidFill>
              </a:rPr>
              <a:t>(Dojos)</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490" y="4524370"/>
            <a:ext cx="4464496" cy="1681727"/>
          </a:xfrm>
          <a:prstGeom prst="rect">
            <a:avLst/>
          </a:prstGeom>
        </p:spPr>
      </p:pic>
      <p:sp>
        <p:nvSpPr>
          <p:cNvPr id="10" name="Rectangle 9"/>
          <p:cNvSpPr/>
          <p:nvPr/>
        </p:nvSpPr>
        <p:spPr>
          <a:xfrm>
            <a:off x="179512" y="1452706"/>
            <a:ext cx="4608512" cy="291239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179482" y="4481719"/>
            <a:ext cx="4608512" cy="176703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r="33000"/>
          <a:stretch/>
        </p:blipFill>
        <p:spPr>
          <a:xfrm>
            <a:off x="5292080" y="208459"/>
            <a:ext cx="3754813" cy="1214244"/>
          </a:xfrm>
          <a:prstGeom prst="rect">
            <a:avLst/>
          </a:prstGeom>
        </p:spPr>
      </p:pic>
      <p:pic>
        <p:nvPicPr>
          <p:cNvPr id="4" name="Picture 2" descr="Redfield Edge Primary School – Striving to be the best version of ourselves.">
            <a:extLst>
              <a:ext uri="{FF2B5EF4-FFF2-40B4-BE49-F238E27FC236}">
                <a16:creationId xmlns:a16="http://schemas.microsoft.com/office/drawing/2014/main" id="{FD9ACFA4-AC49-8B74-3BEA-17C0DF3894D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9482" y="93846"/>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835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6592" y="260502"/>
            <a:ext cx="7056784" cy="769441"/>
          </a:xfrm>
          <a:prstGeom prst="rect">
            <a:avLst/>
          </a:prstGeom>
          <a:noFill/>
        </p:spPr>
        <p:txBody>
          <a:bodyPr wrap="square" rtlCol="0">
            <a:spAutoFit/>
          </a:bodyPr>
          <a:lstStyle/>
          <a:p>
            <a:pPr algn="ctr"/>
            <a:r>
              <a:rPr lang="en-GB" sz="4400" b="1" u="sng" dirty="0">
                <a:solidFill>
                  <a:schemeClr val="accent1">
                    <a:lumMod val="60000"/>
                    <a:lumOff val="40000"/>
                  </a:schemeClr>
                </a:solidFill>
                <a:latin typeface="Calibri" panose="020F0502020204030204" pitchFamily="34" charset="0"/>
                <a:cs typeface="Calibri" panose="020F0502020204030204" pitchFamily="34" charset="0"/>
              </a:rPr>
              <a:t>Class Topics</a:t>
            </a:r>
          </a:p>
        </p:txBody>
      </p:sp>
      <p:sp>
        <p:nvSpPr>
          <p:cNvPr id="4" name="TextBox 3"/>
          <p:cNvSpPr txBox="1"/>
          <p:nvPr/>
        </p:nvSpPr>
        <p:spPr>
          <a:xfrm>
            <a:off x="467544" y="1468428"/>
            <a:ext cx="6480720" cy="4648452"/>
          </a:xfrm>
          <a:prstGeom prst="rect">
            <a:avLst/>
          </a:prstGeom>
          <a:noFill/>
        </p:spPr>
        <p:txBody>
          <a:bodyPr wrap="square" rtlCol="0">
            <a:spAutoFit/>
          </a:bodyPr>
          <a:lstStyle/>
          <a:p>
            <a:pPr>
              <a:lnSpc>
                <a:spcPct val="150000"/>
              </a:lnSpc>
            </a:pPr>
            <a:r>
              <a:rPr lang="en-GB" sz="2500" b="1" dirty="0">
                <a:solidFill>
                  <a:schemeClr val="accent1">
                    <a:lumMod val="60000"/>
                    <a:lumOff val="40000"/>
                  </a:schemeClr>
                </a:solidFill>
                <a:latin typeface="Calibri" panose="020F0502020204030204" pitchFamily="34" charset="0"/>
                <a:cs typeface="Calibri" panose="020F0502020204030204" pitchFamily="34" charset="0"/>
              </a:rPr>
              <a:t>Term 1: </a:t>
            </a:r>
            <a:r>
              <a:rPr lang="en-GB" sz="2500" dirty="0">
                <a:solidFill>
                  <a:schemeClr val="accent1">
                    <a:lumMod val="60000"/>
                    <a:lumOff val="40000"/>
                  </a:schemeClr>
                </a:solidFill>
                <a:latin typeface="Calibri" panose="020F0502020204030204" pitchFamily="34" charset="0"/>
                <a:cs typeface="Calibri" panose="020F0502020204030204" pitchFamily="34" charset="0"/>
              </a:rPr>
              <a:t>What was life like in a castle?</a:t>
            </a:r>
            <a:endParaRPr lang="en-GB" sz="2500" b="1" dirty="0">
              <a:solidFill>
                <a:schemeClr val="accent1">
                  <a:lumMod val="60000"/>
                  <a:lumOff val="40000"/>
                </a:schemeClr>
              </a:solidFill>
              <a:latin typeface="Calibri" panose="020F0502020204030204" pitchFamily="34" charset="0"/>
              <a:cs typeface="Calibri" panose="020F0502020204030204" pitchFamily="34" charset="0"/>
            </a:endParaRPr>
          </a:p>
          <a:p>
            <a:pPr>
              <a:lnSpc>
                <a:spcPct val="150000"/>
              </a:lnSpc>
            </a:pPr>
            <a:r>
              <a:rPr lang="en-GB" sz="2500" b="1" dirty="0">
                <a:latin typeface="Calibri" panose="020F0502020204030204" pitchFamily="34" charset="0"/>
                <a:cs typeface="Calibri" panose="020F0502020204030204" pitchFamily="34" charset="0"/>
              </a:rPr>
              <a:t>Term 2: </a:t>
            </a:r>
            <a:r>
              <a:rPr lang="en-GB" sz="2500" dirty="0">
                <a:latin typeface="Calibri" panose="020F0502020204030204" pitchFamily="34" charset="0"/>
                <a:cs typeface="Calibri" panose="020F0502020204030204" pitchFamily="34" charset="0"/>
              </a:rPr>
              <a:t>Who was Florence Nightingale and why is she important today?</a:t>
            </a:r>
          </a:p>
          <a:p>
            <a:pPr>
              <a:lnSpc>
                <a:spcPct val="150000"/>
              </a:lnSpc>
            </a:pPr>
            <a:r>
              <a:rPr lang="en-GB" sz="2500" b="1" dirty="0">
                <a:solidFill>
                  <a:schemeClr val="accent1">
                    <a:lumMod val="60000"/>
                    <a:lumOff val="40000"/>
                  </a:schemeClr>
                </a:solidFill>
                <a:latin typeface="Calibri" panose="020F0502020204030204" pitchFamily="34" charset="0"/>
                <a:cs typeface="Calibri" panose="020F0502020204030204" pitchFamily="34" charset="0"/>
              </a:rPr>
              <a:t>Term 3: </a:t>
            </a:r>
            <a:r>
              <a:rPr lang="en-GB" sz="2500" dirty="0">
                <a:solidFill>
                  <a:schemeClr val="accent1">
                    <a:lumMod val="60000"/>
                    <a:lumOff val="40000"/>
                  </a:schemeClr>
                </a:solidFill>
                <a:latin typeface="Calibri" panose="020F0502020204030204" pitchFamily="34" charset="0"/>
                <a:cs typeface="Calibri" panose="020F0502020204030204" pitchFamily="34" charset="0"/>
              </a:rPr>
              <a:t>Where in the world would you go?</a:t>
            </a:r>
            <a:endParaRPr lang="en-GB" sz="2500" b="1" dirty="0">
              <a:solidFill>
                <a:schemeClr val="accent1">
                  <a:lumMod val="60000"/>
                  <a:lumOff val="40000"/>
                </a:schemeClr>
              </a:solidFill>
              <a:latin typeface="Calibri" panose="020F0502020204030204" pitchFamily="34" charset="0"/>
              <a:cs typeface="Calibri" panose="020F0502020204030204" pitchFamily="34" charset="0"/>
            </a:endParaRPr>
          </a:p>
          <a:p>
            <a:pPr>
              <a:lnSpc>
                <a:spcPct val="150000"/>
              </a:lnSpc>
            </a:pPr>
            <a:r>
              <a:rPr lang="en-GB" sz="2500" b="1" dirty="0">
                <a:latin typeface="Calibri" panose="020F0502020204030204" pitchFamily="34" charset="0"/>
                <a:cs typeface="Calibri" panose="020F0502020204030204" pitchFamily="34" charset="0"/>
              </a:rPr>
              <a:t>Term 4: </a:t>
            </a:r>
            <a:r>
              <a:rPr lang="en-GB" sz="2500" dirty="0">
                <a:latin typeface="Calibri" panose="020F0502020204030204" pitchFamily="34" charset="0"/>
                <a:cs typeface="Calibri" panose="020F0502020204030204" pitchFamily="34" charset="0"/>
              </a:rPr>
              <a:t>What happened during the Great Fire of London?</a:t>
            </a:r>
          </a:p>
          <a:p>
            <a:pPr>
              <a:lnSpc>
                <a:spcPct val="150000"/>
              </a:lnSpc>
            </a:pPr>
            <a:r>
              <a:rPr lang="en-GB" sz="2500" b="1" dirty="0">
                <a:solidFill>
                  <a:schemeClr val="accent1">
                    <a:lumMod val="60000"/>
                    <a:lumOff val="40000"/>
                  </a:schemeClr>
                </a:solidFill>
                <a:latin typeface="Calibri" panose="020F0502020204030204" pitchFamily="34" charset="0"/>
                <a:cs typeface="Calibri" panose="020F0502020204030204" pitchFamily="34" charset="0"/>
              </a:rPr>
              <a:t>Term 5: </a:t>
            </a:r>
            <a:r>
              <a:rPr lang="en-GB" sz="2500" dirty="0">
                <a:solidFill>
                  <a:schemeClr val="accent1">
                    <a:lumMod val="60000"/>
                    <a:lumOff val="40000"/>
                  </a:schemeClr>
                </a:solidFill>
                <a:latin typeface="Calibri" panose="020F0502020204030204" pitchFamily="34" charset="0"/>
                <a:cs typeface="Calibri" panose="020F0502020204030204" pitchFamily="34" charset="0"/>
              </a:rPr>
              <a:t>What’s at the bottom of your garden?</a:t>
            </a:r>
          </a:p>
          <a:p>
            <a:pPr>
              <a:lnSpc>
                <a:spcPct val="150000"/>
              </a:lnSpc>
            </a:pPr>
            <a:r>
              <a:rPr lang="en-GB" sz="2500" b="1" dirty="0">
                <a:latin typeface="Calibri" panose="020F0502020204030204" pitchFamily="34" charset="0"/>
                <a:cs typeface="Calibri" panose="020F0502020204030204" pitchFamily="34" charset="0"/>
              </a:rPr>
              <a:t>Term 6: </a:t>
            </a:r>
            <a:r>
              <a:rPr lang="en-GB" sz="2500" dirty="0">
                <a:latin typeface="Calibri" panose="020F0502020204030204" pitchFamily="34" charset="0"/>
                <a:cs typeface="Calibri" panose="020F0502020204030204" pitchFamily="34" charset="0"/>
              </a:rPr>
              <a:t>Do you like to be beside the Seaside?</a:t>
            </a:r>
            <a:endParaRPr lang="en-GB" sz="2500" dirty="0">
              <a:latin typeface="Comic Sans MS" pitchFamily="66" charset="0"/>
            </a:endParaRPr>
          </a:p>
        </p:txBody>
      </p:sp>
      <p:pic>
        <p:nvPicPr>
          <p:cNvPr id="3" name="Picture 2" descr="Redfield Edge Primary School – Striving to be the best version of ourselves.">
            <a:extLst>
              <a:ext uri="{FF2B5EF4-FFF2-40B4-BE49-F238E27FC236}">
                <a16:creationId xmlns:a16="http://schemas.microsoft.com/office/drawing/2014/main" id="{175BAE32-CCA0-145C-B806-5C0FD76616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73875"/>
      </p:ext>
    </p:extLst>
  </p:cSld>
  <p:clrMapOvr>
    <a:masterClrMapping/>
  </p:clrMapOvr>
  <mc:AlternateContent xmlns:mc="http://schemas.openxmlformats.org/markup-compatibility/2006" xmlns:p14="http://schemas.microsoft.com/office/powerpoint/2010/main">
    <mc:Choice Requires="p14">
      <p:transition spd="slow" p14:dur="2000" advTm="60"/>
    </mc:Choice>
    <mc:Fallback xmlns="">
      <p:transition spd="slow" advTm="6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143606"/>
            <a:ext cx="5544616" cy="1077218"/>
          </a:xfrm>
          <a:prstGeom prst="rect">
            <a:avLst/>
          </a:prstGeom>
          <a:noFill/>
        </p:spPr>
        <p:txBody>
          <a:bodyPr wrap="square" rtlCol="0">
            <a:spAutoFit/>
          </a:bodyPr>
          <a:lstStyle/>
          <a:p>
            <a:pPr algn="ctr"/>
            <a:r>
              <a:rPr lang="en-GB" sz="3200" b="1" u="sng" dirty="0">
                <a:solidFill>
                  <a:schemeClr val="accent1">
                    <a:lumMod val="60000"/>
                    <a:lumOff val="40000"/>
                  </a:schemeClr>
                </a:solidFill>
                <a:latin typeface="Calibri" panose="020F0502020204030204" pitchFamily="34" charset="0"/>
                <a:cs typeface="Calibri" panose="020F0502020204030204" pitchFamily="34" charset="0"/>
              </a:rPr>
              <a:t>Curriculum Maps and Knowledge Organiser</a:t>
            </a:r>
          </a:p>
        </p:txBody>
      </p:sp>
      <p:pic>
        <p:nvPicPr>
          <p:cNvPr id="3" name="Picture 2"/>
          <p:cNvPicPr>
            <a:picLocks noChangeAspect="1"/>
          </p:cNvPicPr>
          <p:nvPr/>
        </p:nvPicPr>
        <p:blipFill>
          <a:blip r:embed="rId3"/>
          <a:stretch>
            <a:fillRect/>
          </a:stretch>
        </p:blipFill>
        <p:spPr>
          <a:xfrm rot="21093493">
            <a:off x="261487" y="2076897"/>
            <a:ext cx="4267200" cy="2867025"/>
          </a:xfrm>
          <a:prstGeom prst="rect">
            <a:avLst/>
          </a:prstGeom>
        </p:spPr>
      </p:pic>
      <p:pic>
        <p:nvPicPr>
          <p:cNvPr id="5" name="Picture 4"/>
          <p:cNvPicPr>
            <a:picLocks noChangeAspect="1"/>
          </p:cNvPicPr>
          <p:nvPr/>
        </p:nvPicPr>
        <p:blipFill>
          <a:blip r:embed="rId4"/>
          <a:stretch>
            <a:fillRect/>
          </a:stretch>
        </p:blipFill>
        <p:spPr>
          <a:xfrm rot="421529">
            <a:off x="5250609" y="1998562"/>
            <a:ext cx="3747467" cy="2616156"/>
          </a:xfrm>
          <a:prstGeom prst="rect">
            <a:avLst/>
          </a:prstGeom>
        </p:spPr>
      </p:pic>
      <p:pic>
        <p:nvPicPr>
          <p:cNvPr id="6" name="Picture 5"/>
          <p:cNvPicPr>
            <a:picLocks noChangeAspect="1"/>
          </p:cNvPicPr>
          <p:nvPr/>
        </p:nvPicPr>
        <p:blipFill>
          <a:blip r:embed="rId5"/>
          <a:stretch>
            <a:fillRect/>
          </a:stretch>
        </p:blipFill>
        <p:spPr>
          <a:xfrm>
            <a:off x="2867239" y="4119277"/>
            <a:ext cx="3792993" cy="2603815"/>
          </a:xfrm>
          <a:prstGeom prst="rect">
            <a:avLst/>
          </a:prstGeom>
        </p:spPr>
      </p:pic>
      <p:pic>
        <p:nvPicPr>
          <p:cNvPr id="4" name="Picture 2" descr="Redfield Edge Primary School – Striving to be the best version of ourselves.">
            <a:extLst>
              <a:ext uri="{FF2B5EF4-FFF2-40B4-BE49-F238E27FC236}">
                <a16:creationId xmlns:a16="http://schemas.microsoft.com/office/drawing/2014/main" id="{3A8EAD17-4D46-F572-F1C8-4CFBF63147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5511" y="104711"/>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981010"/>
      </p:ext>
    </p:extLst>
  </p:cSld>
  <p:clrMapOvr>
    <a:masterClrMapping/>
  </p:clrMapOvr>
  <mc:AlternateContent xmlns:mc="http://schemas.openxmlformats.org/markup-compatibility/2006" xmlns:p14="http://schemas.microsoft.com/office/powerpoint/2010/main">
    <mc:Choice Requires="p14">
      <p:transition spd="slow" p14:dur="2000" advTm="60"/>
    </mc:Choice>
    <mc:Fallback xmlns="">
      <p:transition spd="slow" advTm="6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254720" y="244226"/>
            <a:ext cx="6347714" cy="646331"/>
          </a:xfrm>
          <a:prstGeom prst="rect">
            <a:avLst/>
          </a:prstGeom>
          <a:noFill/>
        </p:spPr>
        <p:txBody>
          <a:bodyPr wrap="square" rtlCol="0">
            <a:spAutoFit/>
          </a:bodyPr>
          <a:lstStyle/>
          <a:p>
            <a:pPr algn="ctr"/>
            <a:r>
              <a:rPr lang="en-GB" b="1" u="sng" dirty="0">
                <a:solidFill>
                  <a:schemeClr val="accent1">
                    <a:lumMod val="60000"/>
                    <a:lumOff val="40000"/>
                  </a:schemeClr>
                </a:solidFill>
                <a:latin typeface="Calibri" panose="020F0502020204030204" pitchFamily="34" charset="0"/>
                <a:cs typeface="Calibri" panose="020F0502020204030204" pitchFamily="34" charset="0"/>
              </a:rPr>
              <a:t>Phonics and Spellings</a:t>
            </a:r>
          </a:p>
        </p:txBody>
      </p:sp>
      <p:pic>
        <p:nvPicPr>
          <p:cNvPr id="6" name="Picture 5"/>
          <p:cNvPicPr>
            <a:picLocks noChangeAspect="1"/>
          </p:cNvPicPr>
          <p:nvPr/>
        </p:nvPicPr>
        <p:blipFill>
          <a:blip r:embed="rId2"/>
          <a:stretch>
            <a:fillRect/>
          </a:stretch>
        </p:blipFill>
        <p:spPr>
          <a:xfrm>
            <a:off x="1331640" y="4136340"/>
            <a:ext cx="3924712" cy="2721660"/>
          </a:xfrm>
          <a:prstGeom prst="rect">
            <a:avLst/>
          </a:prstGeom>
        </p:spPr>
      </p:pic>
      <p:pic>
        <p:nvPicPr>
          <p:cNvPr id="7" name="Picture 6"/>
          <p:cNvPicPr>
            <a:picLocks noChangeAspect="1"/>
          </p:cNvPicPr>
          <p:nvPr/>
        </p:nvPicPr>
        <p:blipFill>
          <a:blip r:embed="rId3"/>
          <a:stretch>
            <a:fillRect/>
          </a:stretch>
        </p:blipFill>
        <p:spPr>
          <a:xfrm rot="201193">
            <a:off x="4553288" y="1024148"/>
            <a:ext cx="4660349" cy="3159467"/>
          </a:xfrm>
          <a:prstGeom prst="rect">
            <a:avLst/>
          </a:prstGeom>
        </p:spPr>
      </p:pic>
      <p:pic>
        <p:nvPicPr>
          <p:cNvPr id="10" name="Picture 9"/>
          <p:cNvPicPr>
            <a:picLocks noChangeAspect="1"/>
          </p:cNvPicPr>
          <p:nvPr/>
        </p:nvPicPr>
        <p:blipFill>
          <a:blip r:embed="rId4"/>
          <a:stretch>
            <a:fillRect/>
          </a:stretch>
        </p:blipFill>
        <p:spPr>
          <a:xfrm>
            <a:off x="5137260" y="4334187"/>
            <a:ext cx="3492403" cy="1899867"/>
          </a:xfrm>
          <a:prstGeom prst="rect">
            <a:avLst/>
          </a:prstGeom>
        </p:spPr>
      </p:pic>
      <p:pic>
        <p:nvPicPr>
          <p:cNvPr id="12" name="Picture 11"/>
          <p:cNvPicPr>
            <a:picLocks noChangeAspect="1"/>
          </p:cNvPicPr>
          <p:nvPr/>
        </p:nvPicPr>
        <p:blipFill>
          <a:blip r:embed="rId5"/>
          <a:stretch>
            <a:fillRect/>
          </a:stretch>
        </p:blipFill>
        <p:spPr>
          <a:xfrm rot="21131471">
            <a:off x="105715" y="1087979"/>
            <a:ext cx="4522821" cy="3149143"/>
          </a:xfrm>
          <a:prstGeom prst="rect">
            <a:avLst/>
          </a:prstGeom>
        </p:spPr>
      </p:pic>
      <p:pic>
        <p:nvPicPr>
          <p:cNvPr id="2" name="Picture 2" descr="Redfield Edge Primary School – Striving to be the best version of ourselves.">
            <a:extLst>
              <a:ext uri="{FF2B5EF4-FFF2-40B4-BE49-F238E27FC236}">
                <a16:creationId xmlns:a16="http://schemas.microsoft.com/office/drawing/2014/main" id="{F0E3D116-3667-A2ED-7673-8BA19467EEC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170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0337" y="1340768"/>
            <a:ext cx="7963326" cy="3672408"/>
          </a:xfrm>
          <a:prstGeom prst="rect">
            <a:avLst/>
          </a:prstGeom>
        </p:spPr>
      </p:pic>
      <p:sp>
        <p:nvSpPr>
          <p:cNvPr id="3" name="TextBox 2"/>
          <p:cNvSpPr txBox="1"/>
          <p:nvPr/>
        </p:nvSpPr>
        <p:spPr>
          <a:xfrm>
            <a:off x="251520" y="296733"/>
            <a:ext cx="7056784" cy="707886"/>
          </a:xfrm>
          <a:prstGeom prst="rect">
            <a:avLst/>
          </a:prstGeom>
          <a:noFill/>
        </p:spPr>
        <p:txBody>
          <a:bodyPr wrap="square" rtlCol="0">
            <a:spAutoFit/>
          </a:bodyPr>
          <a:lstStyle/>
          <a:p>
            <a:pPr algn="ctr"/>
            <a:r>
              <a:rPr lang="en-GB" sz="4000" b="1" u="sng" dirty="0">
                <a:solidFill>
                  <a:schemeClr val="accent1">
                    <a:lumMod val="60000"/>
                    <a:lumOff val="40000"/>
                  </a:schemeClr>
                </a:solidFill>
                <a:latin typeface="Calibri" panose="020F0502020204030204" pitchFamily="34" charset="0"/>
                <a:cs typeface="Calibri" panose="020F0502020204030204" pitchFamily="34" charset="0"/>
              </a:rPr>
              <a:t>Rocket Phonics eBooks</a:t>
            </a:r>
          </a:p>
        </p:txBody>
      </p:sp>
      <p:pic>
        <p:nvPicPr>
          <p:cNvPr id="4" name="Picture 3"/>
          <p:cNvPicPr>
            <a:picLocks noChangeAspect="1"/>
          </p:cNvPicPr>
          <p:nvPr/>
        </p:nvPicPr>
        <p:blipFill>
          <a:blip r:embed="rId3"/>
          <a:stretch>
            <a:fillRect/>
          </a:stretch>
        </p:blipFill>
        <p:spPr>
          <a:xfrm>
            <a:off x="2500993" y="5240553"/>
            <a:ext cx="4142014" cy="1478171"/>
          </a:xfrm>
          <a:prstGeom prst="rect">
            <a:avLst/>
          </a:prstGeom>
        </p:spPr>
      </p:pic>
      <p:pic>
        <p:nvPicPr>
          <p:cNvPr id="6" name="Picture 2" descr="Redfield Edge Primary School – Striving to be the best version of ourselves.">
            <a:extLst>
              <a:ext uri="{FF2B5EF4-FFF2-40B4-BE49-F238E27FC236}">
                <a16:creationId xmlns:a16="http://schemas.microsoft.com/office/drawing/2014/main" id="{BFF3907D-C10B-371E-6241-27D5AAE1341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170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865" y="220286"/>
            <a:ext cx="7056784" cy="769441"/>
          </a:xfrm>
          <a:prstGeom prst="rect">
            <a:avLst/>
          </a:prstGeom>
          <a:noFill/>
        </p:spPr>
        <p:txBody>
          <a:bodyPr wrap="square" rtlCol="0">
            <a:spAutoFit/>
          </a:bodyPr>
          <a:lstStyle/>
          <a:p>
            <a:pPr algn="ctr"/>
            <a:r>
              <a:rPr lang="en-GB" sz="4400" b="1" u="sng" dirty="0">
                <a:solidFill>
                  <a:schemeClr val="accent1">
                    <a:lumMod val="60000"/>
                    <a:lumOff val="40000"/>
                  </a:schemeClr>
                </a:solidFill>
                <a:latin typeface="Calibri" panose="020F0502020204030204" pitchFamily="34" charset="0"/>
                <a:cs typeface="Calibri" panose="020F0502020204030204" pitchFamily="34" charset="0"/>
              </a:rPr>
              <a:t>Reading in school</a:t>
            </a:r>
          </a:p>
        </p:txBody>
      </p:sp>
      <p:sp>
        <p:nvSpPr>
          <p:cNvPr id="4" name="TextBox 3"/>
          <p:cNvSpPr txBox="1"/>
          <p:nvPr/>
        </p:nvSpPr>
        <p:spPr>
          <a:xfrm>
            <a:off x="149214" y="1163062"/>
            <a:ext cx="8892480" cy="5801588"/>
          </a:xfrm>
          <a:prstGeom prst="rect">
            <a:avLst/>
          </a:prstGeom>
          <a:noFill/>
        </p:spPr>
        <p:txBody>
          <a:bodyPr wrap="square" rtlCol="0">
            <a:spAutoFit/>
          </a:bodyPr>
          <a:lstStyle/>
          <a:p>
            <a:r>
              <a:rPr lang="en-GB" sz="3200" b="1" dirty="0">
                <a:latin typeface="Calibri" panose="020F0502020204030204" pitchFamily="34" charset="0"/>
                <a:cs typeface="Calibri" panose="020F0502020204030204" pitchFamily="34" charset="0"/>
              </a:rPr>
              <a:t>Reading Fluency lessons x4</a:t>
            </a: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Focus on increasing speed and accuracy of reading </a:t>
            </a: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Introduce new ambitious vocabulary, increase prosody skills &amp; ability</a:t>
            </a: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Term 2 expectation for Year 2 is reading 60 words per minute</a:t>
            </a:r>
            <a:endParaRPr lang="en-GB" sz="1050" dirty="0">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Extended read lessons x1</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Whole class read with focus on comprehension VIPERS style questions: Vocabulary, Inference, Predict, Explain, Retrieve and sequence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pitchFamily="34" charset="0"/>
                <a:cs typeface="Calibri" panose="020F0502020204030204" pitchFamily="34" charset="0"/>
              </a:rPr>
              <a:t>Helps children to understand what they have read</a:t>
            </a:r>
            <a:endParaRPr kumimoji="0" lang="en-GB"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Priority readers/ Guided reading groups</a:t>
            </a:r>
          </a:p>
          <a:p>
            <a:pPr marL="285750" indent="-285750">
              <a:buFont typeface="Arial" panose="020B0604020202020204" pitchFamily="34" charset="0"/>
              <a:buChar char="•"/>
              <a:defRPr/>
            </a:pPr>
            <a:r>
              <a:rPr lang="en-GB" dirty="0">
                <a:latin typeface="Calibri" panose="020F0502020204030204" pitchFamily="34" charset="0"/>
                <a:cs typeface="Calibri" panose="020F0502020204030204" pitchFamily="34" charset="0"/>
              </a:rPr>
              <a:t>Children that need extra support with reading will be listened to by the class teacher or another member of staff during the week. Children will also do group guided reading sessions to help with comprehension skills.</a:t>
            </a:r>
            <a:endParaRPr lang="en-GB" sz="105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Reading for Pleasure</a:t>
            </a:r>
            <a:r>
              <a:rPr lang="en-GB" sz="3200" b="1" dirty="0">
                <a:latin typeface="Calibri" panose="020F0502020204030204" pitchFamily="34" charset="0"/>
                <a:cs typeface="Calibri" panose="020F050202020403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Calibri" panose="020F0502020204030204" pitchFamily="34" charset="0"/>
                <a:cs typeface="Calibri" panose="020F0502020204030204" pitchFamily="34" charset="0"/>
              </a:rPr>
              <a:t>Children are encouraged to read for pleasure and are given opportunities throughout the week to choose a book from the book corner/ library to read.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Calibri" panose="020F0502020204030204" pitchFamily="34" charset="0"/>
                <a:cs typeface="Calibri" panose="020F0502020204030204" pitchFamily="34" charset="0"/>
              </a:rPr>
              <a:t>A select few children will be listened to. These are children who need </a:t>
            </a:r>
            <a:r>
              <a:rPr lang="en-GB" u="sng" dirty="0">
                <a:latin typeface="Calibri" panose="020F0502020204030204" pitchFamily="34" charset="0"/>
                <a:cs typeface="Calibri" panose="020F0502020204030204" pitchFamily="34" charset="0"/>
              </a:rPr>
              <a:t>extra </a:t>
            </a:r>
            <a:r>
              <a:rPr lang="en-GB" dirty="0">
                <a:latin typeface="Calibri" panose="020F0502020204030204" pitchFamily="34" charset="0"/>
                <a:cs typeface="Calibri" panose="020F0502020204030204" pitchFamily="34" charset="0"/>
              </a:rPr>
              <a:t>support in reading comprehension.</a:t>
            </a:r>
            <a:endParaRPr kumimoji="0" lang="en-GB"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endParaRPr lang="en-GB" sz="900" dirty="0">
              <a:solidFill>
                <a:srgbClr val="00B050"/>
              </a:solidFill>
              <a:latin typeface="Calibri" panose="020F0502020204030204" pitchFamily="34" charset="0"/>
              <a:cs typeface="Calibri" panose="020F0502020204030204" pitchFamily="34" charset="0"/>
            </a:endParaRPr>
          </a:p>
        </p:txBody>
      </p:sp>
      <p:pic>
        <p:nvPicPr>
          <p:cNvPr id="7170" name="Picture 2" descr="C:\Users\Jess\AppData\Local\Microsoft\Windows\Temporary Internet Files\Content.IE5\HB2XBH9Z\MC9004379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280948"/>
            <a:ext cx="1816100" cy="17303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Redfield Edge Primary School – Striving to be the best version of ourselves.">
            <a:extLst>
              <a:ext uri="{FF2B5EF4-FFF2-40B4-BE49-F238E27FC236}">
                <a16:creationId xmlns:a16="http://schemas.microsoft.com/office/drawing/2014/main" id="{E5A5EA11-966D-904C-E3C8-F240491081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508" y="46951"/>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801721"/>
      </p:ext>
    </p:extLst>
  </p:cSld>
  <p:clrMapOvr>
    <a:masterClrMapping/>
  </p:clrMapOvr>
  <mc:AlternateContent xmlns:mc="http://schemas.openxmlformats.org/markup-compatibility/2006" xmlns:p14="http://schemas.microsoft.com/office/powerpoint/2010/main">
    <mc:Choice Requires="p14">
      <p:transition spd="slow" p14:dur="2000" advTm="217"/>
    </mc:Choice>
    <mc:Fallback xmlns="">
      <p:transition spd="slow" advTm="21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138" y="220288"/>
            <a:ext cx="7056784" cy="769441"/>
          </a:xfrm>
          <a:prstGeom prst="rect">
            <a:avLst/>
          </a:prstGeom>
          <a:noFill/>
        </p:spPr>
        <p:txBody>
          <a:bodyPr wrap="square" rtlCol="0">
            <a:spAutoFit/>
          </a:bodyPr>
          <a:lstStyle/>
          <a:p>
            <a:pPr algn="ctr"/>
            <a:r>
              <a:rPr lang="en-GB" sz="4400" b="1" u="sng" dirty="0">
                <a:solidFill>
                  <a:schemeClr val="accent1">
                    <a:lumMod val="60000"/>
                    <a:lumOff val="40000"/>
                  </a:schemeClr>
                </a:solidFill>
                <a:latin typeface="Calibri" panose="020F0502020204030204" pitchFamily="34" charset="0"/>
                <a:cs typeface="Calibri" panose="020F0502020204030204" pitchFamily="34" charset="0"/>
              </a:rPr>
              <a:t>Reading at home</a:t>
            </a:r>
          </a:p>
        </p:txBody>
      </p:sp>
      <p:sp>
        <p:nvSpPr>
          <p:cNvPr id="4" name="TextBox 3"/>
          <p:cNvSpPr txBox="1"/>
          <p:nvPr/>
        </p:nvSpPr>
        <p:spPr>
          <a:xfrm>
            <a:off x="467544" y="1068390"/>
            <a:ext cx="5722996" cy="4955203"/>
          </a:xfrm>
          <a:prstGeom prst="rect">
            <a:avLst/>
          </a:prstGeom>
          <a:noFill/>
        </p:spPr>
        <p:txBody>
          <a:bodyPr wrap="square" rtlCol="0">
            <a:spAutoFit/>
          </a:bodyPr>
          <a:lstStyle/>
          <a:p>
            <a:pPr algn="ctr"/>
            <a:endParaRPr lang="en-GB" sz="2400" dirty="0">
              <a:latin typeface="Calibri" panose="020F0502020204030204" pitchFamily="34" charset="0"/>
              <a:cs typeface="Calibri" panose="020F0502020204030204" pitchFamily="34" charset="0"/>
            </a:endParaRPr>
          </a:p>
          <a:p>
            <a:pPr algn="ctr"/>
            <a:r>
              <a:rPr lang="en-GB" sz="2400" dirty="0">
                <a:latin typeface="Calibri" panose="020F0502020204030204" pitchFamily="34" charset="0"/>
                <a:cs typeface="Calibri" panose="020F0502020204030204" pitchFamily="34" charset="0"/>
              </a:rPr>
              <a:t>Every child should be reading a school reading book </a:t>
            </a:r>
            <a:r>
              <a:rPr lang="en-GB" sz="2400" b="1" u="sng" dirty="0">
                <a:latin typeface="Calibri" panose="020F0502020204030204" pitchFamily="34" charset="0"/>
                <a:cs typeface="Calibri" panose="020F0502020204030204" pitchFamily="34" charset="0"/>
              </a:rPr>
              <a:t>at least 4</a:t>
            </a:r>
            <a:r>
              <a:rPr lang="en-GB" sz="2400" u="sng" dirty="0">
                <a:latin typeface="Calibri" panose="020F0502020204030204" pitchFamily="34" charset="0"/>
                <a:cs typeface="Calibri" panose="020F0502020204030204" pitchFamily="34" charset="0"/>
              </a:rPr>
              <a:t> </a:t>
            </a:r>
            <a:r>
              <a:rPr lang="en-GB" sz="2400" dirty="0">
                <a:latin typeface="Calibri" panose="020F0502020204030204" pitchFamily="34" charset="0"/>
                <a:cs typeface="Calibri" panose="020F0502020204030204" pitchFamily="34" charset="0"/>
              </a:rPr>
              <a:t>times a week at home</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Coloured Book Bands  </a:t>
            </a:r>
          </a:p>
          <a:p>
            <a:r>
              <a:rPr lang="en-GB" dirty="0">
                <a:latin typeface="Calibri" panose="020F0502020204030204" pitchFamily="34" charset="0"/>
                <a:cs typeface="Calibri" panose="020F0502020204030204" pitchFamily="34" charset="0"/>
              </a:rPr>
              <a:t>Your child will have 2 books on the colour they are reading.</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These books can be changed on a Friday but I suggest children read the book at least twice before changing.</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They are also allowed to read books from home and this can be recorded in their Reading Record Book.</a:t>
            </a:r>
          </a:p>
          <a:p>
            <a:endParaRPr lang="en-GB"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If they read 4 times they earn a house point. </a:t>
            </a:r>
          </a:p>
        </p:txBody>
      </p:sp>
      <p:pic>
        <p:nvPicPr>
          <p:cNvPr id="5" name="Picture 4"/>
          <p:cNvPicPr>
            <a:picLocks noChangeAspect="1"/>
          </p:cNvPicPr>
          <p:nvPr/>
        </p:nvPicPr>
        <p:blipFill>
          <a:blip r:embed="rId2"/>
          <a:stretch>
            <a:fillRect/>
          </a:stretch>
        </p:blipFill>
        <p:spPr>
          <a:xfrm>
            <a:off x="6190540" y="556677"/>
            <a:ext cx="2836539" cy="5744646"/>
          </a:xfrm>
          <a:prstGeom prst="rect">
            <a:avLst/>
          </a:prstGeom>
        </p:spPr>
      </p:pic>
      <p:pic>
        <p:nvPicPr>
          <p:cNvPr id="3" name="Picture 2" descr="Redfield Edge Primary School – Striving to be the best version of ourselves.">
            <a:extLst>
              <a:ext uri="{FF2B5EF4-FFF2-40B4-BE49-F238E27FC236}">
                <a16:creationId xmlns:a16="http://schemas.microsoft.com/office/drawing/2014/main" id="{31226EC4-6498-ACBF-E4BF-073889482F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07168"/>
      </p:ext>
    </p:extLst>
  </p:cSld>
  <p:clrMapOvr>
    <a:masterClrMapping/>
  </p:clrMapOvr>
  <mc:AlternateContent xmlns:mc="http://schemas.openxmlformats.org/markup-compatibility/2006" xmlns:p14="http://schemas.microsoft.com/office/powerpoint/2010/main">
    <mc:Choice Requires="p14">
      <p:transition spd="slow" p14:dur="2000" advTm="87"/>
    </mc:Choice>
    <mc:Fallback xmlns="">
      <p:transition spd="slow" advTm="8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520" y="162376"/>
            <a:ext cx="6485655" cy="769441"/>
          </a:xfrm>
          <a:prstGeom prst="rect">
            <a:avLst/>
          </a:prstGeom>
          <a:noFill/>
        </p:spPr>
        <p:txBody>
          <a:bodyPr wrap="square" rtlCol="0">
            <a:spAutoFit/>
          </a:bodyPr>
          <a:lstStyle/>
          <a:p>
            <a:pPr algn="ctr"/>
            <a:r>
              <a:rPr lang="en-GB" sz="4400" b="1" u="sng" dirty="0">
                <a:solidFill>
                  <a:schemeClr val="accent1">
                    <a:lumMod val="60000"/>
                    <a:lumOff val="40000"/>
                  </a:schemeClr>
                </a:solidFill>
                <a:latin typeface="Calibri" panose="020F0502020204030204" pitchFamily="34" charset="0"/>
                <a:cs typeface="Calibri" panose="020F0502020204030204" pitchFamily="34" charset="0"/>
              </a:rPr>
              <a:t>Maths at home</a:t>
            </a:r>
          </a:p>
        </p:txBody>
      </p:sp>
      <p:sp>
        <p:nvSpPr>
          <p:cNvPr id="3" name="Rectangle 2"/>
          <p:cNvSpPr/>
          <p:nvPr/>
        </p:nvSpPr>
        <p:spPr>
          <a:xfrm>
            <a:off x="395536" y="1163066"/>
            <a:ext cx="6485656" cy="3147015"/>
          </a:xfrm>
          <a:prstGeom prst="rect">
            <a:avLst/>
          </a:prstGeom>
        </p:spPr>
        <p:txBody>
          <a:bodyPr wrap="square">
            <a:spAutoFit/>
          </a:bodyPr>
          <a:lstStyle/>
          <a:p>
            <a:endParaRPr lang="en-GB" sz="1050" dirty="0">
              <a:latin typeface="Calibri" panose="020F0502020204030204" pitchFamily="34" charset="0"/>
              <a:cs typeface="Calibri" panose="020F0502020204030204" pitchFamily="34" charset="0"/>
            </a:endParaRPr>
          </a:p>
          <a:p>
            <a:r>
              <a:rPr lang="en-GB" sz="2800" u="sng" dirty="0">
                <a:latin typeface="Calibri" panose="020F0502020204030204" pitchFamily="34" charset="0"/>
                <a:cs typeface="Calibri" panose="020F0502020204030204" pitchFamily="34" charset="0"/>
              </a:rPr>
              <a:t>Number Bonds and Times Tables </a:t>
            </a:r>
          </a:p>
          <a:p>
            <a:r>
              <a:rPr lang="en-GB" sz="2000" dirty="0">
                <a:latin typeface="Calibri" panose="020F0502020204030204" pitchFamily="34" charset="0"/>
                <a:cs typeface="Calibri" panose="020F0502020204030204" pitchFamily="34" charset="0"/>
              </a:rPr>
              <a:t>Practise 4 times a week. </a:t>
            </a:r>
          </a:p>
          <a:p>
            <a:pPr marL="342900" indent="-342900">
              <a:buFont typeface="Arial" panose="020B0604020202020204" pitchFamily="34" charset="0"/>
              <a:buChar char="•"/>
            </a:pPr>
            <a:r>
              <a:rPr lang="en-GB" sz="2000" dirty="0">
                <a:latin typeface="Calibri" panose="020F0502020204030204" pitchFamily="34" charset="0"/>
                <a:cs typeface="Calibri" panose="020F0502020204030204" pitchFamily="34" charset="0"/>
              </a:rPr>
              <a:t>This can be on </a:t>
            </a:r>
            <a:r>
              <a:rPr lang="en-GB" sz="2000" dirty="0" err="1">
                <a:latin typeface="Calibri" panose="020F0502020204030204" pitchFamily="34" charset="0"/>
                <a:cs typeface="Calibri" panose="020F0502020204030204" pitchFamily="34" charset="0"/>
              </a:rPr>
              <a:t>Numbots</a:t>
            </a:r>
            <a:r>
              <a:rPr lang="en-GB" sz="2000" dirty="0">
                <a:latin typeface="Calibri" panose="020F0502020204030204" pitchFamily="34" charset="0"/>
                <a:cs typeface="Calibri" panose="020F0502020204030204" pitchFamily="34" charset="0"/>
              </a:rPr>
              <a:t>, TT </a:t>
            </a:r>
            <a:r>
              <a:rPr lang="en-GB" sz="2000" dirty="0" err="1">
                <a:latin typeface="Calibri" panose="020F0502020204030204" pitchFamily="34" charset="0"/>
                <a:cs typeface="Calibri" panose="020F0502020204030204" pitchFamily="34" charset="0"/>
              </a:rPr>
              <a:t>Rockstars</a:t>
            </a:r>
            <a:r>
              <a:rPr lang="en-GB" sz="2000" dirty="0">
                <a:latin typeface="Calibri" panose="020F0502020204030204" pitchFamily="34" charset="0"/>
                <a:cs typeface="Calibri" panose="020F0502020204030204" pitchFamily="34" charset="0"/>
              </a:rPr>
              <a:t> or on paper either </a:t>
            </a:r>
            <a:r>
              <a:rPr lang="en-GB" sz="2000" b="1" u="sng" dirty="0">
                <a:latin typeface="Calibri" panose="020F0502020204030204" pitchFamily="34" charset="0"/>
                <a:cs typeface="Calibri" panose="020F0502020204030204" pitchFamily="34" charset="0"/>
              </a:rPr>
              <a:t>with an adult/seen by an adult.</a:t>
            </a:r>
            <a:r>
              <a:rPr lang="en-GB" sz="2000" b="1" dirty="0">
                <a:latin typeface="Calibri" panose="020F0502020204030204" pitchFamily="34" charset="0"/>
                <a:cs typeface="Calibri" panose="020F0502020204030204" pitchFamily="34" charset="0"/>
              </a:rPr>
              <a:t> </a:t>
            </a:r>
          </a:p>
          <a:p>
            <a:pPr marL="342900" indent="-342900">
              <a:buFont typeface="Arial" panose="020B0604020202020204" pitchFamily="34" charset="0"/>
              <a:buChar char="•"/>
            </a:pPr>
            <a:r>
              <a:rPr lang="en-GB" sz="2000" b="1" dirty="0">
                <a:latin typeface="Calibri" panose="020F0502020204030204" pitchFamily="34" charset="0"/>
                <a:cs typeface="Calibri" panose="020F0502020204030204" pitchFamily="34" charset="0"/>
              </a:rPr>
              <a:t>Activity must </a:t>
            </a:r>
            <a:r>
              <a:rPr lang="en-GB" sz="2000" dirty="0">
                <a:latin typeface="Calibri" panose="020F0502020204030204" pitchFamily="34" charset="0"/>
                <a:cs typeface="Calibri" panose="020F0502020204030204" pitchFamily="34" charset="0"/>
              </a:rPr>
              <a:t>be recorded in home learning record.</a:t>
            </a:r>
          </a:p>
          <a:p>
            <a:r>
              <a:rPr lang="en-GB" sz="2000" dirty="0">
                <a:latin typeface="Calibri" panose="020F0502020204030204" pitchFamily="34" charset="0"/>
                <a:cs typeface="Calibri" panose="020F0502020204030204" pitchFamily="34" charset="0"/>
              </a:rPr>
              <a:t>This will support their fluency in maths learning at home and give them an extra hour of learning time every week for maths. </a:t>
            </a:r>
          </a:p>
          <a:p>
            <a:r>
              <a:rPr lang="en-GB" sz="2000" b="1" dirty="0">
                <a:latin typeface="Calibri" panose="020F0502020204030204" pitchFamily="34" charset="0"/>
                <a:cs typeface="Calibri" panose="020F0502020204030204" pitchFamily="34" charset="0"/>
              </a:rPr>
              <a:t>Log ins have been put in their reading records</a:t>
            </a:r>
          </a:p>
        </p:txBody>
      </p:sp>
      <p:pic>
        <p:nvPicPr>
          <p:cNvPr id="5" name="Picture 4"/>
          <p:cNvPicPr>
            <a:picLocks noChangeAspect="1"/>
          </p:cNvPicPr>
          <p:nvPr/>
        </p:nvPicPr>
        <p:blipFill>
          <a:blip r:embed="rId2"/>
          <a:stretch>
            <a:fillRect/>
          </a:stretch>
        </p:blipFill>
        <p:spPr>
          <a:xfrm>
            <a:off x="827584" y="4541330"/>
            <a:ext cx="3438377" cy="1746156"/>
          </a:xfrm>
          <a:prstGeom prst="rect">
            <a:avLst/>
          </a:prstGeom>
        </p:spPr>
      </p:pic>
      <p:pic>
        <p:nvPicPr>
          <p:cNvPr id="7" name="Picture 6"/>
          <p:cNvPicPr>
            <a:picLocks noChangeAspect="1"/>
          </p:cNvPicPr>
          <p:nvPr/>
        </p:nvPicPr>
        <p:blipFill>
          <a:blip r:embed="rId3"/>
          <a:stretch>
            <a:fillRect/>
          </a:stretch>
        </p:blipFill>
        <p:spPr>
          <a:xfrm>
            <a:off x="4402580" y="4541330"/>
            <a:ext cx="3723537" cy="1746156"/>
          </a:xfrm>
          <a:prstGeom prst="rect">
            <a:avLst/>
          </a:prstGeom>
        </p:spPr>
      </p:pic>
      <p:pic>
        <p:nvPicPr>
          <p:cNvPr id="4" name="Picture 2" descr="Redfield Edge Primary School – Striving to be the best version of ourselves.">
            <a:extLst>
              <a:ext uri="{FF2B5EF4-FFF2-40B4-BE49-F238E27FC236}">
                <a16:creationId xmlns:a16="http://schemas.microsoft.com/office/drawing/2014/main" id="{FB28F9D6-5290-984C-739B-94322A0D39C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10832"/>
      </p:ext>
    </p:extLst>
  </p:cSld>
  <p:clrMapOvr>
    <a:masterClrMapping/>
  </p:clrMapOvr>
  <mc:AlternateContent xmlns:mc="http://schemas.openxmlformats.org/markup-compatibility/2006" xmlns:p14="http://schemas.microsoft.com/office/powerpoint/2010/main">
    <mc:Choice Requires="p14">
      <p:transition spd="slow" p14:dur="2000" advTm="95"/>
    </mc:Choice>
    <mc:Fallback xmlns="">
      <p:transition spd="slow" advTm="9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4584" y="220288"/>
            <a:ext cx="7056784" cy="769441"/>
          </a:xfrm>
          <a:prstGeom prst="rect">
            <a:avLst/>
          </a:prstGeom>
          <a:noFill/>
        </p:spPr>
        <p:txBody>
          <a:bodyPr wrap="square" rtlCol="0">
            <a:spAutoFit/>
          </a:bodyPr>
          <a:lstStyle/>
          <a:p>
            <a:pPr algn="ctr"/>
            <a:r>
              <a:rPr lang="en-GB" sz="4400" b="1" u="sng" dirty="0">
                <a:solidFill>
                  <a:schemeClr val="accent1">
                    <a:lumMod val="60000"/>
                    <a:lumOff val="40000"/>
                  </a:schemeClr>
                </a:solidFill>
                <a:latin typeface="Calibri" panose="020F0502020204030204" pitchFamily="34" charset="0"/>
                <a:cs typeface="Calibri" panose="020F0502020204030204" pitchFamily="34" charset="0"/>
              </a:rPr>
              <a:t>Assessments</a:t>
            </a:r>
          </a:p>
        </p:txBody>
      </p:sp>
      <p:sp>
        <p:nvSpPr>
          <p:cNvPr id="3" name="TextBox 2"/>
          <p:cNvSpPr txBox="1"/>
          <p:nvPr/>
        </p:nvSpPr>
        <p:spPr>
          <a:xfrm>
            <a:off x="539552" y="1628800"/>
            <a:ext cx="4968552" cy="400110"/>
          </a:xfrm>
          <a:prstGeom prst="rect">
            <a:avLst/>
          </a:prstGeom>
          <a:noFill/>
        </p:spPr>
        <p:txBody>
          <a:bodyPr wrap="square" rtlCol="0">
            <a:spAutoFit/>
          </a:bodyPr>
          <a:lstStyle/>
          <a:p>
            <a:endParaRPr lang="en-GB" sz="2000" dirty="0">
              <a:solidFill>
                <a:srgbClr val="00B050"/>
              </a:solidFill>
            </a:endParaRPr>
          </a:p>
        </p:txBody>
      </p:sp>
      <p:pic>
        <p:nvPicPr>
          <p:cNvPr id="2052" name="Picture 4" descr="Long Toft Primary School - Assessm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3872298"/>
            <a:ext cx="4824536" cy="27138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dfield Edge Primary School – Striving to be the best version of ourselves.">
            <a:extLst>
              <a:ext uri="{FF2B5EF4-FFF2-40B4-BE49-F238E27FC236}">
                <a16:creationId xmlns:a16="http://schemas.microsoft.com/office/drawing/2014/main" id="{B4589C76-821A-DFB8-62AB-9D1F4C6E40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screenshot of a computer&#10;&#10;AI-generated content may be incorrect.">
            <a:extLst>
              <a:ext uri="{FF2B5EF4-FFF2-40B4-BE49-F238E27FC236}">
                <a16:creationId xmlns:a16="http://schemas.microsoft.com/office/drawing/2014/main" id="{A741ABCA-3F17-5E37-1DA7-D223671F5F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7624" y="3872298"/>
            <a:ext cx="2135451" cy="2713803"/>
          </a:xfrm>
          <a:prstGeom prst="rect">
            <a:avLst/>
          </a:prstGeom>
        </p:spPr>
      </p:pic>
      <p:sp>
        <p:nvSpPr>
          <p:cNvPr id="9" name="TextBox 8">
            <a:extLst>
              <a:ext uri="{FF2B5EF4-FFF2-40B4-BE49-F238E27FC236}">
                <a16:creationId xmlns:a16="http://schemas.microsoft.com/office/drawing/2014/main" id="{FA05FE97-E40B-1FA8-20A2-99BA88F6ABF0}"/>
              </a:ext>
            </a:extLst>
          </p:cNvPr>
          <p:cNvSpPr txBox="1"/>
          <p:nvPr/>
        </p:nvSpPr>
        <p:spPr>
          <a:xfrm>
            <a:off x="827584" y="1340768"/>
            <a:ext cx="6552728" cy="258532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Calibri" panose="020F0502020204030204" pitchFamily="34" charset="0"/>
                <a:cs typeface="Calibri" panose="020F0502020204030204" pitchFamily="34" charset="0"/>
              </a:rPr>
              <a:t>Children are assessed Terms 2, 4 and 6 to monitor progress throughout the year. These are NFER papers or past SATS papers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If you wish to view SATS papers access the link: </a:t>
            </a:r>
            <a:r>
              <a:rPr kumimoji="0" lang="en-GB" b="0" i="0" u="none" strike="noStrike" kern="1200" cap="none" spc="0" normalizeH="0" baseline="0" noProof="0" dirty="0">
                <a:ln>
                  <a:noFill/>
                </a:ln>
                <a:effectLst/>
                <a:uLnTx/>
                <a:uFillTx/>
                <a:latin typeface="Calibri" panose="020F0502020204030204" pitchFamily="34" charset="0"/>
                <a:cs typeface="Calibri" panose="020F0502020204030204" pitchFamily="34" charset="0"/>
                <a:hlinkClick r:id="rId5"/>
              </a:rPr>
              <a:t>https://www.gov.uk/government/publications/optional-key-stage-1-tests-2024-english-grammar-punctuation-and-spelling-test-materials</a:t>
            </a:r>
            <a:endParaRPr kumimoji="0" lang="en-GB"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Calibri" panose="020F0502020204030204" pitchFamily="34" charset="0"/>
                <a:cs typeface="Calibri" panose="020F0502020204030204" pitchFamily="34" charset="0"/>
              </a:rPr>
              <a:t>Additional reading fluency tests are given to determine your child’s book bands (termly)</a:t>
            </a:r>
            <a:endParaRPr kumimoji="0" lang="en-GB"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0265838"/>
      </p:ext>
    </p:extLst>
  </p:cSld>
  <p:clrMapOvr>
    <a:masterClrMapping/>
  </p:clrMapOvr>
  <mc:AlternateContent xmlns:mc="http://schemas.openxmlformats.org/markup-compatibility/2006" xmlns:p14="http://schemas.microsoft.com/office/powerpoint/2010/main">
    <mc:Choice Requires="p14">
      <p:transition spd="slow" p14:dur="2000" advTm="220"/>
    </mc:Choice>
    <mc:Fallback xmlns="">
      <p:transition spd="slow" advTm="22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053" y="197382"/>
            <a:ext cx="6347713" cy="1320800"/>
          </a:xfrm>
        </p:spPr>
        <p:txBody>
          <a:bodyPr>
            <a:normAutofit/>
          </a:bodyPr>
          <a:lstStyle/>
          <a:p>
            <a:pPr algn="ctr"/>
            <a:r>
              <a:rPr lang="en-GB" b="1" u="sng" dirty="0">
                <a:solidFill>
                  <a:schemeClr val="accent1">
                    <a:lumMod val="60000"/>
                    <a:lumOff val="40000"/>
                  </a:schemeClr>
                </a:solidFill>
                <a:latin typeface="Calibri" panose="020F0502020204030204" pitchFamily="34" charset="0"/>
                <a:cs typeface="Calibri" panose="020F0502020204030204" pitchFamily="34" charset="0"/>
              </a:rPr>
              <a:t>How can you help at home?</a:t>
            </a:r>
          </a:p>
        </p:txBody>
      </p:sp>
      <p:sp>
        <p:nvSpPr>
          <p:cNvPr id="3" name="Content Placeholder 2"/>
          <p:cNvSpPr>
            <a:spLocks noGrp="1"/>
          </p:cNvSpPr>
          <p:nvPr>
            <p:ph idx="1"/>
          </p:nvPr>
        </p:nvSpPr>
        <p:spPr/>
        <p:txBody>
          <a:bodyPr/>
          <a:lstStyle/>
          <a:p>
            <a:r>
              <a:rPr lang="en-GB" dirty="0"/>
              <a:t>Maths Frame</a:t>
            </a:r>
          </a:p>
          <a:p>
            <a:r>
              <a:rPr lang="en-GB" dirty="0"/>
              <a:t>Top Marks</a:t>
            </a:r>
          </a:p>
          <a:p>
            <a:r>
              <a:rPr lang="en-GB" dirty="0"/>
              <a:t>TT Rock Stars</a:t>
            </a:r>
          </a:p>
          <a:p>
            <a:r>
              <a:rPr lang="en-GB" dirty="0" err="1"/>
              <a:t>Numbots</a:t>
            </a:r>
            <a:endParaRPr lang="en-GB" dirty="0"/>
          </a:p>
          <a:p>
            <a:r>
              <a:rPr lang="en-GB" dirty="0"/>
              <a:t>Musical Maths</a:t>
            </a:r>
          </a:p>
          <a:p>
            <a:r>
              <a:rPr lang="en-GB" dirty="0"/>
              <a:t>Activity Booklets</a:t>
            </a:r>
          </a:p>
          <a:p>
            <a:r>
              <a:rPr lang="en-GB" dirty="0"/>
              <a:t>Rhymes</a:t>
            </a:r>
          </a:p>
          <a:p>
            <a:r>
              <a:rPr lang="en-GB" dirty="0"/>
              <a:t>Counting in 2s, 5s and 10s</a:t>
            </a:r>
          </a:p>
          <a:p>
            <a:endParaRPr lang="en-GB" dirty="0"/>
          </a:p>
        </p:txBody>
      </p:sp>
      <p:pic>
        <p:nvPicPr>
          <p:cNvPr id="3074" name="Picture 2" descr="See the source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2317" y="1977408"/>
            <a:ext cx="1593033" cy="11947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ee the source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7870" y="2178897"/>
            <a:ext cx="1764370" cy="132327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ee the source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94910" y="4725144"/>
            <a:ext cx="1143310" cy="182929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5"/>
          <a:stretch>
            <a:fillRect/>
          </a:stretch>
        </p:blipFill>
        <p:spPr>
          <a:xfrm>
            <a:off x="4054317" y="4435511"/>
            <a:ext cx="1784714" cy="13385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6"/>
          <a:stretch>
            <a:fillRect/>
          </a:stretch>
        </p:blipFill>
        <p:spPr>
          <a:xfrm>
            <a:off x="5791700" y="3833821"/>
            <a:ext cx="1821497" cy="13661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p:cNvPicPr>
            <a:picLocks noChangeAspect="1"/>
          </p:cNvPicPr>
          <p:nvPr/>
        </p:nvPicPr>
        <p:blipFill>
          <a:blip r:embed="rId7"/>
          <a:stretch>
            <a:fillRect/>
          </a:stretch>
        </p:blipFill>
        <p:spPr>
          <a:xfrm>
            <a:off x="2915816" y="5673774"/>
            <a:ext cx="635546" cy="635546"/>
          </a:xfrm>
          <a:prstGeom prst="rect">
            <a:avLst/>
          </a:prstGeom>
        </p:spPr>
      </p:pic>
      <p:pic>
        <p:nvPicPr>
          <p:cNvPr id="15" name="Picture 14"/>
          <p:cNvPicPr>
            <a:picLocks noChangeAspect="1"/>
          </p:cNvPicPr>
          <p:nvPr/>
        </p:nvPicPr>
        <p:blipFill>
          <a:blip r:embed="rId7"/>
          <a:stretch>
            <a:fillRect/>
          </a:stretch>
        </p:blipFill>
        <p:spPr>
          <a:xfrm>
            <a:off x="1475656" y="5665188"/>
            <a:ext cx="635546" cy="635546"/>
          </a:xfrm>
          <a:prstGeom prst="rect">
            <a:avLst/>
          </a:prstGeom>
        </p:spPr>
      </p:pic>
      <p:pic>
        <p:nvPicPr>
          <p:cNvPr id="16" name="Picture 15"/>
          <p:cNvPicPr>
            <a:picLocks noChangeAspect="1"/>
          </p:cNvPicPr>
          <p:nvPr/>
        </p:nvPicPr>
        <p:blipFill>
          <a:blip r:embed="rId7"/>
          <a:stretch>
            <a:fillRect/>
          </a:stretch>
        </p:blipFill>
        <p:spPr>
          <a:xfrm>
            <a:off x="2208262" y="5661248"/>
            <a:ext cx="635546" cy="635546"/>
          </a:xfrm>
          <a:prstGeom prst="rect">
            <a:avLst/>
          </a:prstGeom>
        </p:spPr>
      </p:pic>
      <p:pic>
        <p:nvPicPr>
          <p:cNvPr id="17" name="Picture 16"/>
          <p:cNvPicPr>
            <a:picLocks noChangeAspect="1"/>
          </p:cNvPicPr>
          <p:nvPr/>
        </p:nvPicPr>
        <p:blipFill>
          <a:blip r:embed="rId7"/>
          <a:stretch>
            <a:fillRect/>
          </a:stretch>
        </p:blipFill>
        <p:spPr>
          <a:xfrm>
            <a:off x="755576" y="5663977"/>
            <a:ext cx="635546" cy="635546"/>
          </a:xfrm>
          <a:prstGeom prst="rect">
            <a:avLst/>
          </a:prstGeom>
        </p:spPr>
      </p:pic>
      <p:pic>
        <p:nvPicPr>
          <p:cNvPr id="18" name="Picture 17"/>
          <p:cNvPicPr>
            <a:picLocks noChangeAspect="1"/>
          </p:cNvPicPr>
          <p:nvPr/>
        </p:nvPicPr>
        <p:blipFill rotWithShape="1">
          <a:blip r:embed="rId8"/>
          <a:srcRect l="15727" t="16564" r="16837" b="16837"/>
          <a:stretch/>
        </p:blipFill>
        <p:spPr>
          <a:xfrm rot="5400000">
            <a:off x="2969525" y="2408213"/>
            <a:ext cx="1801982" cy="1498670"/>
          </a:xfrm>
          <a:prstGeom prst="rect">
            <a:avLst/>
          </a:prstGeom>
        </p:spPr>
      </p:pic>
      <p:pic>
        <p:nvPicPr>
          <p:cNvPr id="4" name="Picture 2" descr="Redfield Edge Primary School – Striving to be the best version of ourselves.">
            <a:extLst>
              <a:ext uri="{FF2B5EF4-FFF2-40B4-BE49-F238E27FC236}">
                <a16:creationId xmlns:a16="http://schemas.microsoft.com/office/drawing/2014/main" id="{DCFBC501-7D9D-B55E-5F5E-290B45BFFB7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511" y="46953"/>
            <a:ext cx="1116113" cy="11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5174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2877</TotalTime>
  <Words>970</Words>
  <Application>Microsoft Office PowerPoint</Application>
  <PresentationFormat>On-screen Show (4:3)</PresentationFormat>
  <Paragraphs>137</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宋体</vt:lpstr>
      <vt:lpstr>Arial</vt:lpstr>
      <vt:lpstr>Calibri</vt:lpstr>
      <vt:lpstr>Comic Sans MS</vt:lpstr>
      <vt:lpstr>Trebuchet MS</vt:lpstr>
      <vt:lpstr>Wingdings 3</vt:lpstr>
      <vt:lpstr>Facet</vt:lpstr>
      <vt:lpstr>Welcome to Pine Class</vt:lpstr>
      <vt:lpstr>PowerPoint Presentation</vt:lpstr>
      <vt:lpstr>Routines in Pine class?</vt:lpstr>
      <vt:lpstr>PowerPoint Presentation</vt:lpstr>
      <vt:lpstr>PowerPoint Presentation</vt:lpstr>
      <vt:lpstr>PowerPoint Presentation</vt:lpstr>
      <vt:lpstr>PowerPoint Presentation</vt:lpstr>
      <vt:lpstr>PowerPoint Presentation</vt:lpstr>
      <vt:lpstr>House Points (Dojos)</vt:lpstr>
      <vt:lpstr>PowerPoint Presentation</vt:lpstr>
      <vt:lpstr>PowerPoint Presentation</vt:lpstr>
      <vt:lpstr>Phonics and Spellings</vt:lpstr>
      <vt:lpstr>PowerPoint Presentation</vt:lpstr>
      <vt:lpstr>PowerPoint Presentation</vt:lpstr>
      <vt:lpstr>PowerPoint Presentation</vt:lpstr>
      <vt:lpstr>PowerPoint Presentation</vt:lpstr>
      <vt:lpstr>PowerPoint Presentation</vt:lpstr>
      <vt:lpstr>How can you help at home?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dc:creator>
  <cp:lastModifiedBy>Zara Cole</cp:lastModifiedBy>
  <cp:revision>123</cp:revision>
  <cp:lastPrinted>2022-09-22T11:56:26Z</cp:lastPrinted>
  <dcterms:created xsi:type="dcterms:W3CDTF">2013-09-07T11:11:53Z</dcterms:created>
  <dcterms:modified xsi:type="dcterms:W3CDTF">2025-09-18T06:57:24Z</dcterms:modified>
</cp:coreProperties>
</file>