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handoutMasterIdLst>
    <p:handoutMasterId r:id="rId23"/>
  </p:handoutMasterIdLst>
  <p:sldIdLst>
    <p:sldId id="256" r:id="rId2"/>
    <p:sldId id="259" r:id="rId3"/>
    <p:sldId id="291" r:id="rId4"/>
    <p:sldId id="292" r:id="rId5"/>
    <p:sldId id="293" r:id="rId6"/>
    <p:sldId id="258" r:id="rId7"/>
    <p:sldId id="289" r:id="rId8"/>
    <p:sldId id="275" r:id="rId9"/>
    <p:sldId id="269" r:id="rId10"/>
    <p:sldId id="270" r:id="rId11"/>
    <p:sldId id="285" r:id="rId12"/>
    <p:sldId id="287" r:id="rId13"/>
    <p:sldId id="257" r:id="rId14"/>
    <p:sldId id="290" r:id="rId15"/>
    <p:sldId id="279" r:id="rId16"/>
    <p:sldId id="280" r:id="rId17"/>
    <p:sldId id="260" r:id="rId18"/>
    <p:sldId id="264" r:id="rId19"/>
    <p:sldId id="266" r:id="rId20"/>
    <p:sldId id="282" r:id="rId21"/>
    <p:sldId id="288" r:id="rId2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24C1A-F0B9-477E-9B53-B2B266C8DB04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5074B-9C01-4563-844F-767AF447D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20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20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2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22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83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24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1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28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6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01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4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084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4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66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47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8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80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2D63-818A-4CAD-955D-7716F6A82401}" type="datetimeFigureOut">
              <a:rPr lang="en-GB" smtClean="0"/>
              <a:pPr/>
              <a:t>17/09/2025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751510-B152-4321-82AC-C8DEA2C4E0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75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www.ttrockstars.com/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://www.mathsframe.co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hyperlink" Target="http://www.maths.co.uk/" TargetMode="External"/><Relationship Id="rId10" Type="http://schemas.openxmlformats.org/officeDocument/2006/relationships/image" Target="../media/image29.png"/><Relationship Id="rId4" Type="http://schemas.openxmlformats.org/officeDocument/2006/relationships/hyperlink" Target="http://www.numbots.com/" TargetMode="External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6.png"/><Relationship Id="rId7" Type="http://schemas.openxmlformats.org/officeDocument/2006/relationships/image" Target="../media/image39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mailto:Enquiries@redfieldedgeprimary.co.uk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32848" cy="709865"/>
          </a:xfrm>
        </p:spPr>
        <p:txBody>
          <a:bodyPr>
            <a:noAutofit/>
          </a:bodyPr>
          <a:lstStyle/>
          <a:p>
            <a:pPr algn="ctr"/>
            <a:r>
              <a:rPr lang="en-GB" sz="7200" u="sng" dirty="0">
                <a:solidFill>
                  <a:schemeClr val="tx1"/>
                </a:solidFill>
              </a:rPr>
              <a:t>Maple Class Welcome Meeting 2025/26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45025"/>
            <a:ext cx="2916324" cy="2450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760" y="4293096"/>
            <a:ext cx="2772308" cy="24778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568" y="3625394"/>
            <a:ext cx="3118050" cy="24705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6347713" cy="1320800"/>
          </a:xfrm>
        </p:spPr>
        <p:txBody>
          <a:bodyPr/>
          <a:lstStyle/>
          <a:p>
            <a:pPr algn="r"/>
            <a:r>
              <a:rPr lang="en-GB" b="1" dirty="0"/>
              <a:t>Mosaic Partnership 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04286"/>
            <a:ext cx="6823670" cy="3381155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GB" dirty="0"/>
              <a:t>We have now been part of the Mosaic Partnership Trust for just over a year now and will be working closely with 11 others schools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GB" dirty="0"/>
              <a:t>on a number of exciting projects to improve our provision here at Redfield Edge.</a:t>
            </a:r>
          </a:p>
          <a:p>
            <a:pPr marL="0" indent="0" algn="r">
              <a:buNone/>
            </a:pPr>
            <a:endParaRPr lang="en-GB" dirty="0"/>
          </a:p>
          <a:p>
            <a:r>
              <a:rPr lang="en-GB" dirty="0"/>
              <a:t>Networks for leaders in school (HT, DHT, SENDCO)</a:t>
            </a:r>
          </a:p>
          <a:p>
            <a:r>
              <a:rPr lang="en-GB" dirty="0"/>
              <a:t>Networks for subject leaders</a:t>
            </a:r>
          </a:p>
          <a:p>
            <a:r>
              <a:rPr lang="en-GB" dirty="0"/>
              <a:t>Joint training for all staff</a:t>
            </a:r>
          </a:p>
          <a:p>
            <a:r>
              <a:rPr lang="en-GB" dirty="0"/>
              <a:t>Shared resources</a:t>
            </a:r>
          </a:p>
          <a:p>
            <a:r>
              <a:rPr lang="en-GB" dirty="0"/>
              <a:t>Shared expertise</a:t>
            </a:r>
          </a:p>
          <a:p>
            <a:r>
              <a:rPr lang="en-GB" dirty="0"/>
              <a:t>Opportunities for children – sports competitions, music…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8680"/>
            <a:ext cx="1795891" cy="18027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60232" y="3425012"/>
            <a:ext cx="2483768" cy="3244347"/>
          </a:xfrm>
          <a:prstGeom prst="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tx1"/>
                </a:solidFill>
              </a:rPr>
              <a:t>Barrs</a:t>
            </a:r>
            <a:r>
              <a:rPr lang="en-GB" dirty="0">
                <a:solidFill>
                  <a:schemeClr val="tx1"/>
                </a:solidFill>
              </a:rPr>
              <a:t> Court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The Park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Parkwall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Ridgeway </a:t>
            </a:r>
          </a:p>
          <a:p>
            <a:pPr algn="ctr"/>
            <a:r>
              <a:rPr lang="en-GB" dirty="0" err="1">
                <a:solidFill>
                  <a:schemeClr val="tx1"/>
                </a:solidFill>
              </a:rPr>
              <a:t>Gillingstool</a:t>
            </a:r>
            <a:r>
              <a:rPr lang="en-GB" dirty="0">
                <a:solidFill>
                  <a:schemeClr val="tx1"/>
                </a:solidFill>
              </a:rPr>
              <a:t>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St Michaels Primary</a:t>
            </a:r>
          </a:p>
          <a:p>
            <a:pPr algn="ctr"/>
            <a:r>
              <a:rPr lang="en-GB" dirty="0" err="1">
                <a:solidFill>
                  <a:schemeClr val="tx1"/>
                </a:solidFill>
              </a:rPr>
              <a:t>Raysfield</a:t>
            </a:r>
            <a:r>
              <a:rPr lang="en-GB" dirty="0">
                <a:solidFill>
                  <a:schemeClr val="tx1"/>
                </a:solidFill>
              </a:rPr>
              <a:t> Primary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Neston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Box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St Stephen’s Juniors</a:t>
            </a:r>
          </a:p>
        </p:txBody>
      </p:sp>
    </p:spTree>
    <p:extLst>
      <p:ext uri="{BB962C8B-B14F-4D97-AF65-F5344CB8AC3E}">
        <p14:creationId xmlns:p14="http://schemas.microsoft.com/office/powerpoint/2010/main" val="337476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2980" y="1116093"/>
            <a:ext cx="6858000" cy="598408"/>
          </a:xfrm>
        </p:spPr>
        <p:txBody>
          <a:bodyPr>
            <a:normAutofit fontScale="90000"/>
          </a:bodyPr>
          <a:lstStyle/>
          <a:p>
            <a:r>
              <a:rPr lang="en-GB" dirty="0"/>
              <a:t>Behaviour at Redfield Edge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2074512"/>
            <a:ext cx="7056784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 b="1" dirty="0"/>
              <a:t>All Mosaic Partnership Trust schools should: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encourage children to treat others as they would want to be treated, with respect and appreciation of difference and diversity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celebrate and reward positive choices of behaviour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provide a safe, secure, reflective and happy environment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believe every individual in the school community needs to take responsibility for their own actions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support through help, encouragement and positive modelling of expectations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accept that mistakes are part of the learning process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respect differences, whether it be race, gender, age, sexuality, religion, disability, socio-economic background or other protected characteristics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value each individual opinion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/>
              <a:t>have a positive atmosphere and 'ethos'.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8" y="857250"/>
            <a:ext cx="1251187" cy="12511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512" y="917856"/>
            <a:ext cx="1190580" cy="119058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441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50" b="1" dirty="0"/>
              <a:t>School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700" dirty="0"/>
              <a:t>Be Safe</a:t>
            </a:r>
          </a:p>
          <a:p>
            <a:pPr marL="0" indent="0" algn="ctr">
              <a:buNone/>
            </a:pPr>
            <a:r>
              <a:rPr lang="en-GB" sz="2700" dirty="0"/>
              <a:t>Be gentle and kind</a:t>
            </a:r>
          </a:p>
          <a:p>
            <a:pPr marL="0" indent="0" algn="ctr">
              <a:buNone/>
            </a:pPr>
            <a:r>
              <a:rPr lang="en-GB" sz="2700" dirty="0"/>
              <a:t>Be co-operative and helpful</a:t>
            </a:r>
          </a:p>
          <a:p>
            <a:pPr marL="0" indent="0" algn="ctr">
              <a:buNone/>
            </a:pPr>
            <a:r>
              <a:rPr lang="en-GB" sz="2700" dirty="0"/>
              <a:t>Be respectful of others and ourselves</a:t>
            </a:r>
          </a:p>
          <a:p>
            <a:pPr marL="0" indent="0" algn="ctr">
              <a:buNone/>
            </a:pPr>
            <a:r>
              <a:rPr lang="en-GB" sz="2700" dirty="0"/>
              <a:t>Be responsible</a:t>
            </a:r>
          </a:p>
          <a:p>
            <a:pPr marL="0" indent="0" algn="ctr">
              <a:buNone/>
            </a:pPr>
            <a:r>
              <a:rPr lang="en-GB" sz="2700" dirty="0"/>
              <a:t>Be honest</a:t>
            </a:r>
          </a:p>
          <a:p>
            <a:pPr marL="0" indent="0" algn="ctr">
              <a:buNone/>
            </a:pPr>
            <a:r>
              <a:rPr lang="en-GB" sz="2700" dirty="0"/>
              <a:t>Be polite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" y="923031"/>
            <a:ext cx="1252837" cy="12528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361" y="982471"/>
            <a:ext cx="1188823" cy="119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1544"/>
            <a:ext cx="4464496" cy="2654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0032" y="1797342"/>
            <a:ext cx="3486738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Our school behaviour principles and rules remain the same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The behaviour ladder has been removed to reduce the visual element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This change helps avoid feelings of shame for some children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Green Dojos (house points) are awarded for positive choices and go towards each child’s individual house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Both green and red Dojos are monitored closely by staff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A reflection book is after poor behavioural choices to help children understand the real-life consequences of their actions</a:t>
            </a:r>
            <a:endParaRPr lang="en-GB" sz="135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Repeated poor choices lead to a check-in with a member of SLT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50" dirty="0"/>
              <a:t>Future aim: share Dojos with parents once a consistent approach across all staff is in place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042" y="5818996"/>
            <a:ext cx="922120" cy="92212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74019" y="13190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050" b="1" dirty="0"/>
              <a:t>House Points</a:t>
            </a:r>
            <a:br>
              <a:rPr lang="en-GB" sz="4050" b="1" dirty="0"/>
            </a:br>
            <a:r>
              <a:rPr lang="en-GB" sz="2400" b="1" dirty="0"/>
              <a:t>(Dojos)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90" y="4524370"/>
            <a:ext cx="4464496" cy="16817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9512" y="1452706"/>
            <a:ext cx="4608512" cy="29123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79482" y="4481719"/>
            <a:ext cx="4608512" cy="176703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00"/>
          <a:stretch/>
        </p:blipFill>
        <p:spPr>
          <a:xfrm>
            <a:off x="3995936" y="178456"/>
            <a:ext cx="4824535" cy="156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35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5AA821-D3B2-C103-4801-07263F871929}"/>
              </a:ext>
            </a:extLst>
          </p:cNvPr>
          <p:cNvSpPr/>
          <p:nvPr/>
        </p:nvSpPr>
        <p:spPr>
          <a:xfrm>
            <a:off x="173362" y="2014266"/>
            <a:ext cx="22809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Mrs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Barnes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Class Teacher </a:t>
            </a:r>
          </a:p>
          <a:p>
            <a:pPr algn="ctr"/>
            <a:r>
              <a:rPr lang="en-US" b="0" i="1" cap="none" spc="0" dirty="0">
                <a:ln w="0"/>
                <a:solidFill>
                  <a:schemeClr val="tx1"/>
                </a:solidFill>
              </a:rPr>
              <a:t>(Mon – </a:t>
            </a:r>
            <a:r>
              <a:rPr lang="en-US" i="1" dirty="0">
                <a:ln w="0"/>
              </a:rPr>
              <a:t>Tue</a:t>
            </a:r>
            <a:r>
              <a:rPr lang="en-US" b="0" i="1" cap="none" spc="0" dirty="0">
                <a:ln w="0"/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C54FC-12A0-605E-5D43-C4CBCB5A41D5}"/>
              </a:ext>
            </a:extLst>
          </p:cNvPr>
          <p:cNvSpPr/>
          <p:nvPr/>
        </p:nvSpPr>
        <p:spPr>
          <a:xfrm>
            <a:off x="6880134" y="2114272"/>
            <a:ext cx="2181645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Mrs Davies</a:t>
            </a:r>
          </a:p>
          <a:p>
            <a:pPr algn="ctr"/>
            <a:r>
              <a:rPr lang="en-US" i="1" dirty="0">
                <a:ln w="0"/>
              </a:rPr>
              <a:t>PPA</a:t>
            </a:r>
            <a:endParaRPr lang="en-US" b="0" i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E758F0-5A52-5124-A82E-C549A8473E64}"/>
              </a:ext>
            </a:extLst>
          </p:cNvPr>
          <p:cNvSpPr/>
          <p:nvPr/>
        </p:nvSpPr>
        <p:spPr>
          <a:xfrm>
            <a:off x="2454350" y="2060639"/>
            <a:ext cx="214479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 Griffiths </a:t>
            </a:r>
            <a:r>
              <a:rPr lang="en-US" b="0" i="1" cap="none" spc="0" dirty="0">
                <a:ln w="0"/>
                <a:solidFill>
                  <a:schemeClr val="tx1"/>
                </a:solidFill>
              </a:rPr>
              <a:t>Class Teacher (</a:t>
            </a:r>
            <a:r>
              <a:rPr lang="en-US" i="1" dirty="0">
                <a:ln w="0"/>
              </a:rPr>
              <a:t>Wed - Fri</a:t>
            </a:r>
            <a:r>
              <a:rPr lang="en-US" b="0" i="1" cap="none" spc="0" dirty="0">
                <a:ln w="0"/>
                <a:solidFill>
                  <a:schemeClr val="tx1"/>
                </a:solidFill>
              </a:rPr>
              <a:t>)</a:t>
            </a:r>
            <a:endParaRPr lang="en-US" sz="2400" b="0" i="1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CC623630-E741-8DEC-7506-0378AC89C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52936"/>
            <a:ext cx="1766101" cy="266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535" y="206405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GB" sz="4800" u="sng" dirty="0"/>
              <a:t>Maple Class Team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811B49-E918-33FF-C2C8-BD1FE69E03DE}"/>
              </a:ext>
            </a:extLst>
          </p:cNvPr>
          <p:cNvSpPr/>
          <p:nvPr/>
        </p:nvSpPr>
        <p:spPr>
          <a:xfrm>
            <a:off x="4826962" y="2083438"/>
            <a:ext cx="1749597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Mrs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Stone </a:t>
            </a:r>
            <a:r>
              <a:rPr lang="en-US" b="0" i="1" cap="none" spc="0" dirty="0">
                <a:ln w="0"/>
                <a:solidFill>
                  <a:schemeClr val="tx1"/>
                </a:solidFill>
              </a:rPr>
              <a:t>Class TA</a:t>
            </a:r>
            <a:endParaRPr lang="en-US" sz="2400" b="0" i="1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64" y="3122675"/>
            <a:ext cx="1633367" cy="2416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887" y="3109353"/>
            <a:ext cx="1708138" cy="23557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B5E456-78D9-E228-84EA-32C780EA3C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19" y="3122675"/>
            <a:ext cx="1763143" cy="2364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358D-02E0-A27C-AD42-E1A1E1A4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82" y="312142"/>
            <a:ext cx="6347713" cy="1320800"/>
          </a:xfrm>
        </p:spPr>
        <p:txBody>
          <a:bodyPr/>
          <a:lstStyle/>
          <a:p>
            <a:r>
              <a:rPr lang="en-GB" b="1" u="sng" dirty="0"/>
              <a:t>A typical day in Maple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DA7E-2D98-A2F5-2BFC-B4749AC3A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82" y="1376772"/>
            <a:ext cx="5186538" cy="4824536"/>
          </a:xfrm>
        </p:spPr>
        <p:txBody>
          <a:bodyPr>
            <a:normAutofit/>
          </a:bodyPr>
          <a:lstStyle/>
          <a:p>
            <a:r>
              <a:rPr lang="en-GB" sz="2400" dirty="0"/>
              <a:t>Spellings</a:t>
            </a:r>
          </a:p>
          <a:p>
            <a:r>
              <a:rPr lang="en-GB" sz="2400" dirty="0"/>
              <a:t>Times tables / </a:t>
            </a:r>
            <a:r>
              <a:rPr lang="en-GB" sz="2400" dirty="0" err="1"/>
              <a:t>MathsBots</a:t>
            </a:r>
            <a:endParaRPr lang="en-GB" sz="2400" dirty="0"/>
          </a:p>
          <a:p>
            <a:r>
              <a:rPr lang="en-GB" sz="2400" dirty="0"/>
              <a:t>English lesson</a:t>
            </a:r>
          </a:p>
          <a:p>
            <a:r>
              <a:rPr lang="en-GB" sz="2400" dirty="0"/>
              <a:t>Maths lesson</a:t>
            </a:r>
          </a:p>
          <a:p>
            <a:r>
              <a:rPr lang="en-GB" sz="2400" dirty="0"/>
              <a:t>Reading</a:t>
            </a:r>
          </a:p>
          <a:p>
            <a:r>
              <a:rPr lang="en-GB" sz="2400" dirty="0"/>
              <a:t>Learning Enquiry</a:t>
            </a:r>
          </a:p>
          <a:p>
            <a:endParaRPr lang="en-GB" sz="2400" dirty="0"/>
          </a:p>
          <a:p>
            <a:r>
              <a:rPr lang="en-GB" sz="2400" dirty="0"/>
              <a:t>FLEXIBLE GROUPINGS/RESOURCES TO SUPPORT LEARNING IN A VARIETY OF WAYS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792" y="1052736"/>
            <a:ext cx="3953019" cy="27363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807900"/>
            <a:ext cx="2976341" cy="300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80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064896" cy="1152128"/>
          </a:xfrm>
        </p:spPr>
        <p:txBody>
          <a:bodyPr>
            <a:noAutofit/>
          </a:bodyPr>
          <a:lstStyle/>
          <a:p>
            <a:pPr algn="ctr"/>
            <a:r>
              <a:rPr lang="en-GB" sz="6000" b="1" u="sng" dirty="0"/>
              <a:t>Zones of Regulation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4221088"/>
            <a:ext cx="7920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sz="2400" dirty="0"/>
              <a:t>-   How are the children feeling?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Recognising their own triggers and learning strategies and ‘tools’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Reflecting on a situation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Support understanding of others</a:t>
            </a:r>
          </a:p>
          <a:p>
            <a:endParaRPr lang="en-GB" dirty="0"/>
          </a:p>
          <a:p>
            <a:pPr marL="285750" indent="-285750">
              <a:buFontTx/>
              <a:buChar char="-"/>
            </a:pPr>
            <a:endParaRPr lang="en-GB" dirty="0"/>
          </a:p>
          <a:p>
            <a:endParaRPr lang="en-GB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60330E2-FC04-EF61-CC82-138F9AC76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9174"/>
            <a:ext cx="745855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54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28" y="268839"/>
            <a:ext cx="8640960" cy="1320800"/>
          </a:xfrm>
        </p:spPr>
        <p:txBody>
          <a:bodyPr/>
          <a:lstStyle/>
          <a:p>
            <a:r>
              <a:rPr lang="en-GB" u="sng" dirty="0"/>
              <a:t>Maple Class Learning Enquiry (topic)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634" y="1196210"/>
            <a:ext cx="7922349" cy="5113109"/>
          </a:xfrm>
        </p:spPr>
        <p:txBody>
          <a:bodyPr>
            <a:noAutofit/>
          </a:bodyPr>
          <a:lstStyle/>
          <a:p>
            <a:r>
              <a:rPr lang="en-GB" sz="2400" dirty="0"/>
              <a:t>1. How can extreme natural disasters and weather affect the earth ?</a:t>
            </a:r>
          </a:p>
          <a:p>
            <a:r>
              <a:rPr lang="en-GB" sz="2400" dirty="0"/>
              <a:t>2. How did life change for children during the Victorian Period?  What impact did Brunel have on life in the Victorian Era? </a:t>
            </a:r>
          </a:p>
          <a:p>
            <a:r>
              <a:rPr lang="en-GB" sz="2400" dirty="0"/>
              <a:t>3. How has equality been promoted across the world?</a:t>
            </a:r>
          </a:p>
          <a:p>
            <a:r>
              <a:rPr lang="en-GB" sz="2400" dirty="0"/>
              <a:t>4. How have the Anglo Saxons impacted Modern Day society?</a:t>
            </a:r>
          </a:p>
          <a:p>
            <a:r>
              <a:rPr lang="en-GB" sz="2400" dirty="0"/>
              <a:t>5. What impact did ancient Greeks have on modern life ?</a:t>
            </a:r>
          </a:p>
          <a:p>
            <a:r>
              <a:rPr lang="en-GB" sz="2400" dirty="0"/>
              <a:t>6. Why are Rainforests so important and why is it important to protect them 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60337"/>
            <a:ext cx="6347713" cy="660401"/>
          </a:xfrm>
        </p:spPr>
        <p:txBody>
          <a:bodyPr>
            <a:normAutofit/>
          </a:bodyPr>
          <a:lstStyle/>
          <a:p>
            <a:r>
              <a:rPr lang="en-GB" u="sng" dirty="0"/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994780"/>
            <a:ext cx="7656785" cy="56025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u="sng" dirty="0"/>
              <a:t>In school:</a:t>
            </a:r>
          </a:p>
          <a:p>
            <a:r>
              <a:rPr lang="en-GB" sz="2000" dirty="0"/>
              <a:t>Fluency Reading</a:t>
            </a:r>
          </a:p>
          <a:p>
            <a:r>
              <a:rPr lang="en-GB" sz="2000" dirty="0"/>
              <a:t>Extended Read</a:t>
            </a:r>
          </a:p>
          <a:p>
            <a:r>
              <a:rPr lang="en-GB" sz="2000" dirty="0"/>
              <a:t>Close Read</a:t>
            </a:r>
            <a:endParaRPr lang="en-GB" sz="1800" dirty="0"/>
          </a:p>
          <a:p>
            <a:r>
              <a:rPr lang="en-GB" sz="2000" dirty="0"/>
              <a:t>Termly Class text (extended read)</a:t>
            </a:r>
          </a:p>
          <a:p>
            <a:r>
              <a:rPr lang="en-GB" sz="2000" dirty="0"/>
              <a:t>Picture book for English lessons</a:t>
            </a:r>
          </a:p>
          <a:p>
            <a:endParaRPr lang="en-GB" sz="2000" dirty="0"/>
          </a:p>
          <a:p>
            <a:endParaRPr lang="en-GB" sz="1600" dirty="0"/>
          </a:p>
          <a:p>
            <a:pPr>
              <a:buNone/>
            </a:pPr>
            <a:r>
              <a:rPr lang="en-GB" b="1" u="sng" dirty="0"/>
              <a:t>At home:</a:t>
            </a:r>
          </a:p>
          <a:p>
            <a:r>
              <a:rPr lang="en-GB" dirty="0"/>
              <a:t>4 times a week - to be recorded in reading record. See handout.</a:t>
            </a:r>
          </a:p>
          <a:p>
            <a:r>
              <a:rPr lang="en-GB" dirty="0"/>
              <a:t>Check Friday – Recorded in records. Rewards for effort.</a:t>
            </a:r>
          </a:p>
          <a:p>
            <a:r>
              <a:rPr lang="en-GB" dirty="0"/>
              <a:t>Any reading activity can be recorded (own books, </a:t>
            </a:r>
            <a:r>
              <a:rPr lang="en-GB" dirty="0" err="1"/>
              <a:t>Nessy</a:t>
            </a:r>
            <a:r>
              <a:rPr lang="en-GB" dirty="0"/>
              <a:t>)</a:t>
            </a:r>
          </a:p>
        </p:txBody>
      </p:sp>
      <p:sp>
        <p:nvSpPr>
          <p:cNvPr id="4" name="AutoShape 2" descr="Reading Vip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Reading Viper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Wild Boy: A pacy mystery adventure story set in the smoggy underworld of  Victorian London, perfect for fans of detective fiction aged 9, 10, 11, 12: 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772" y="108370"/>
            <a:ext cx="1696914" cy="261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81" y="2030161"/>
            <a:ext cx="1809180" cy="27363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055" y="36239"/>
            <a:ext cx="1732953" cy="26800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347713" cy="803176"/>
          </a:xfrm>
        </p:spPr>
        <p:txBody>
          <a:bodyPr/>
          <a:lstStyle/>
          <a:p>
            <a:r>
              <a:rPr lang="en-GB" u="sng" dirty="0"/>
              <a:t>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5400599" cy="5616624"/>
          </a:xfrm>
        </p:spPr>
        <p:txBody>
          <a:bodyPr>
            <a:normAutofit/>
          </a:bodyPr>
          <a:lstStyle/>
          <a:p>
            <a:r>
              <a:rPr lang="en-GB" sz="2400" dirty="0"/>
              <a:t>Writing for a purpose – </a:t>
            </a:r>
            <a:r>
              <a:rPr lang="en-GB" sz="2400" dirty="0">
                <a:solidFill>
                  <a:srgbClr val="FF0000"/>
                </a:solidFill>
              </a:rPr>
              <a:t>Entertain</a:t>
            </a:r>
            <a:r>
              <a:rPr lang="en-GB" sz="2400" dirty="0"/>
              <a:t>, </a:t>
            </a:r>
            <a:r>
              <a:rPr lang="en-GB" sz="2400" dirty="0">
                <a:solidFill>
                  <a:srgbClr val="0070C0"/>
                </a:solidFill>
              </a:rPr>
              <a:t>Inform,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7030A0"/>
                </a:solidFill>
              </a:rPr>
              <a:t>Discuss</a:t>
            </a:r>
            <a:r>
              <a:rPr lang="en-GB" sz="2400" dirty="0"/>
              <a:t>, </a:t>
            </a:r>
            <a:r>
              <a:rPr lang="en-GB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Persuade</a:t>
            </a:r>
          </a:p>
          <a:p>
            <a:r>
              <a:rPr lang="en-GB" sz="2400" dirty="0"/>
              <a:t>Consolidating key skills (from previous year group to begin with)</a:t>
            </a:r>
          </a:p>
          <a:p>
            <a:r>
              <a:rPr lang="en-GB" sz="2400" dirty="0"/>
              <a:t>Teaching Year 5 SPAG</a:t>
            </a:r>
          </a:p>
          <a:p>
            <a:r>
              <a:rPr lang="en-GB" sz="2400" dirty="0"/>
              <a:t>Try, use, prove sequence.</a:t>
            </a:r>
          </a:p>
          <a:p>
            <a:r>
              <a:rPr lang="en-GB" sz="2400" dirty="0"/>
              <a:t>3 spellings lessons weekly (spelling rules, keywords).</a:t>
            </a:r>
          </a:p>
          <a:p>
            <a:r>
              <a:rPr lang="en-GB" sz="2400" dirty="0"/>
              <a:t>Handwriting practise weekly (may be part of a spelling lesson - cursive).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48" y="581832"/>
            <a:ext cx="3286305" cy="25470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47" y="3429000"/>
            <a:ext cx="3272757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24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01570"/>
            <a:ext cx="6347713" cy="1320800"/>
          </a:xfrm>
        </p:spPr>
        <p:txBody>
          <a:bodyPr>
            <a:normAutofit/>
          </a:bodyPr>
          <a:lstStyle/>
          <a:p>
            <a:r>
              <a:rPr lang="en-GB" u="sng" dirty="0"/>
              <a:t>Maths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8613"/>
            <a:ext cx="4754489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b="1" u="sng" dirty="0"/>
              <a:t>In school</a:t>
            </a:r>
          </a:p>
          <a:p>
            <a:r>
              <a:rPr lang="en-GB" sz="2800" dirty="0"/>
              <a:t>Mini quiz to assess at start of new unit</a:t>
            </a:r>
          </a:p>
          <a:p>
            <a:r>
              <a:rPr lang="en-GB" sz="2800" dirty="0"/>
              <a:t>Learn, use, explore sequence</a:t>
            </a:r>
          </a:p>
          <a:p>
            <a:r>
              <a:rPr lang="en-GB" sz="2800" dirty="0"/>
              <a:t>Arithmetic lessons (place value, calculation, times tables tests)</a:t>
            </a:r>
          </a:p>
          <a:p>
            <a:r>
              <a:rPr lang="en-GB" sz="2800" dirty="0"/>
              <a:t>Resources used to support learning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6" name="Picture 5" descr="A graph paper with colored circles and numbers&#10;&#10;Description automatically generated">
            <a:extLst>
              <a:ext uri="{FF2B5EF4-FFF2-40B4-BE49-F238E27FC236}">
                <a16:creationId xmlns:a16="http://schemas.microsoft.com/office/drawing/2014/main" id="{C557B4B6-5DDB-A25E-3AB0-BBF5EF6A8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33420" y="3667780"/>
            <a:ext cx="2171147" cy="28457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3335337" cy="238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39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Maths Home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321284" y="1447783"/>
            <a:ext cx="4943989" cy="40230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4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4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 of websites: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www.mathsframe.co.uk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www.ttrockstars.com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www.numbots.com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www.maths.co.uk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set by teachers.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044" y="5232855"/>
            <a:ext cx="1552513" cy="788433"/>
          </a:xfrm>
          <a:prstGeom prst="rect">
            <a:avLst/>
          </a:prstGeom>
        </p:spPr>
      </p:pic>
      <p:pic>
        <p:nvPicPr>
          <p:cNvPr id="3074" name="Picture 2" descr="TT Rockstars Battle Begins – Wickersley St Alban's CE Primar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09" y="4181573"/>
            <a:ext cx="2133950" cy="106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quences - Tablet Version - Mathsfram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1" y="3693330"/>
            <a:ext cx="2680758" cy="46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293" y="6021288"/>
            <a:ext cx="2438264" cy="5757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491880" y="3397056"/>
            <a:ext cx="4943989" cy="34163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Why do Maths Home Learning?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Completing Maths homework consistently will support your child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to practise and get better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at skills they’re learning in class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It will also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reinforce skills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that the they may need extra support in.</a:t>
            </a:r>
          </a:p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This will support their fluency in maths learning at home and give them nearly an </a:t>
            </a:r>
            <a:r>
              <a:rPr lang="en-GB" b="1" u="sng" dirty="0">
                <a:latin typeface="Calibri" panose="020F0502020204030204" pitchFamily="34" charset="0"/>
                <a:cs typeface="Calibri" panose="020F0502020204030204" pitchFamily="34" charset="0"/>
              </a:rPr>
              <a:t>extra hour of learning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time every week for maths.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76665-1D51-1255-B39E-E76F263D0ADD}"/>
              </a:ext>
            </a:extLst>
          </p:cNvPr>
          <p:cNvSpPr txBox="1"/>
          <p:nvPr/>
        </p:nvSpPr>
        <p:spPr>
          <a:xfrm>
            <a:off x="2411760" y="819377"/>
            <a:ext cx="74245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Maths learning at home should be completed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times weekly.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will be </a:t>
            </a:r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recorded 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Reading/Maths Home Learning Book.</a:t>
            </a:r>
          </a:p>
          <a:p>
            <a:r>
              <a:rPr lang="en-GB" sz="24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x Maths Learning a week = 1 House point</a:t>
            </a:r>
          </a:p>
          <a:p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could be timetables, money, telling the time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etc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737195-5B3A-41E5-B976-C586E50CBB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327" y="1047933"/>
            <a:ext cx="2266950" cy="97155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034084-EF7D-4EC8-A697-7933C403C1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406" y="2327719"/>
            <a:ext cx="1800225" cy="92392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7575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0F096-A09F-6BE3-3BA1-241282BC8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4538465" cy="13208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Multiplication Tables Check (MTC)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F6FAD-C0B0-5C87-1121-AE354A4A6EF2}"/>
              </a:ext>
            </a:extLst>
          </p:cNvPr>
          <p:cNvSpPr txBox="1"/>
          <p:nvPr/>
        </p:nvSpPr>
        <p:spPr>
          <a:xfrm>
            <a:off x="539552" y="2811700"/>
            <a:ext cx="79228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i="0" dirty="0">
                <a:solidFill>
                  <a:srgbClr val="0B0C0C"/>
                </a:solidFill>
                <a:effectLst/>
                <a:latin typeface="Gill Sans Nova Light" panose="020B0302020104020203" pitchFamily="34" charset="0"/>
              </a:rPr>
              <a:t>The multiplication tables check (MTC) is statutory for all </a:t>
            </a:r>
            <a:r>
              <a:rPr lang="en-GB" sz="2400" b="1" i="0" u="sng" dirty="0">
                <a:solidFill>
                  <a:srgbClr val="0B0C0C"/>
                </a:solidFill>
                <a:effectLst/>
                <a:latin typeface="Gill Sans Nova Light" panose="020B0302020104020203" pitchFamily="34" charset="0"/>
              </a:rPr>
              <a:t>year 4 pupils </a:t>
            </a:r>
            <a:r>
              <a:rPr lang="en-GB" sz="2400" b="1" i="0" dirty="0">
                <a:solidFill>
                  <a:srgbClr val="0B0C0C"/>
                </a:solidFill>
                <a:effectLst/>
                <a:latin typeface="Gill Sans Nova Light" panose="020B0302020104020203" pitchFamily="34" charset="0"/>
              </a:rPr>
              <a:t>in England.</a:t>
            </a:r>
          </a:p>
          <a:p>
            <a:pPr algn="l"/>
            <a:r>
              <a:rPr lang="en-GB" sz="2400" b="1" i="0" dirty="0">
                <a:solidFill>
                  <a:srgbClr val="0B0C0C"/>
                </a:solidFill>
                <a:effectLst/>
                <a:latin typeface="Gill Sans Nova Light" panose="020B0302020104020203" pitchFamily="34" charset="0"/>
              </a:rPr>
              <a:t>The purpose of the MTC is to determine whether pupils can recall their times tables fluently, which is essential for future success in mathematics</a:t>
            </a:r>
          </a:p>
          <a:p>
            <a:pPr algn="l"/>
            <a:r>
              <a:rPr lang="en-GB" sz="2400" b="1" i="0" dirty="0">
                <a:solidFill>
                  <a:srgbClr val="242424"/>
                </a:solidFill>
                <a:effectLst/>
                <a:latin typeface="Gill Sans Nova Light" panose="020B0302020104020203" pitchFamily="34" charset="0"/>
              </a:rPr>
              <a:t>They are tested on their multiplication tables up to 12 x 12. There are twenty-five questions and children have six seconds to answer each question and three seconds between questions.</a:t>
            </a:r>
            <a:endParaRPr lang="en-GB" sz="2400" b="1" i="0" dirty="0">
              <a:solidFill>
                <a:srgbClr val="0B0C0C"/>
              </a:solidFill>
              <a:effectLst/>
              <a:latin typeface="Gill Sans Nova Light" panose="020B0302020104020203" pitchFamily="34" charset="0"/>
            </a:endParaRPr>
          </a:p>
        </p:txBody>
      </p:sp>
      <p:pic>
        <p:nvPicPr>
          <p:cNvPr id="2050" name="Picture 2" descr="Multiplication Tables Check - 2023 - Timestables.co.uk">
            <a:extLst>
              <a:ext uri="{FF2B5EF4-FFF2-40B4-BE49-F238E27FC236}">
                <a16:creationId xmlns:a16="http://schemas.microsoft.com/office/drawing/2014/main" id="{8671AF36-B098-0373-1786-542976DF7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8" r="8092"/>
          <a:stretch/>
        </p:blipFill>
        <p:spPr bwMode="auto">
          <a:xfrm>
            <a:off x="5148064" y="116632"/>
            <a:ext cx="3888432" cy="256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967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72500" cy="1368152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solidFill>
                  <a:schemeClr val="tx1"/>
                </a:solidFill>
              </a:rPr>
              <a:t>Maths</a:t>
            </a:r>
            <a:br>
              <a:rPr lang="en-GB" u="sng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School calculation policy – if helping/supporting your child at home, where possible we would encourage using the same methods to ensure continuity in the use of their methods.</a:t>
            </a:r>
            <a:endParaRPr lang="en-GB" u="sng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242128"/>
            <a:ext cx="6348413" cy="371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66" y="116632"/>
            <a:ext cx="8464624" cy="3024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66" y="3140968"/>
            <a:ext cx="8464624" cy="351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07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31961" y="307372"/>
            <a:ext cx="6347713" cy="1320800"/>
          </a:xfrm>
        </p:spPr>
        <p:txBody>
          <a:bodyPr>
            <a:normAutofit/>
          </a:bodyPr>
          <a:lstStyle/>
          <a:p>
            <a:r>
              <a:rPr 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Learning Styles - </a:t>
            </a:r>
            <a:r>
              <a:rPr lang="en-US" alt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‘</a:t>
            </a:r>
            <a:r>
              <a:rPr 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ELLI</a:t>
            </a:r>
            <a:r>
              <a:rPr lang="en-US" altLang="en-US" sz="4000" u="sng" dirty="0">
                <a:latin typeface="Trebuchet MS" panose="020B0603020202020204" pitchFamily="34" charset="0"/>
                <a:ea typeface="ＭＳ Ｐゴシック" pitchFamily="-84" charset="-128"/>
              </a:rPr>
              <a:t>’</a:t>
            </a:r>
            <a:endParaRPr lang="en-US" sz="4000" u="sng" dirty="0">
              <a:latin typeface="Trebuchet MS" panose="020B0603020202020204" pitchFamily="34" charset="0"/>
              <a:ea typeface="ＭＳ Ｐゴシック" pitchFamily="-84" charset="-128"/>
            </a:endParaRP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142875" y="3216526"/>
            <a:ext cx="2089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I keep going and don</a:t>
            </a:r>
            <a:r>
              <a:rPr lang="ja-JP" altLang="en-GB" dirty="0"/>
              <a:t>’</a:t>
            </a:r>
            <a:r>
              <a:rPr lang="en-GB" altLang="ja-JP" dirty="0"/>
              <a:t>t give up!</a:t>
            </a:r>
            <a:endParaRPr lang="en-GB" dirty="0"/>
          </a:p>
        </p:txBody>
      </p:sp>
      <p:pic>
        <p:nvPicPr>
          <p:cNvPr id="11269" name="Picture 8" descr="176-Free-Cartoon-Owl-Clip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614" y="4136922"/>
            <a:ext cx="1552575" cy="128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468313" y="5445125"/>
            <a:ext cx="2159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plan ahead to help my learning.</a:t>
            </a:r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2555875" y="3141663"/>
            <a:ext cx="1943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am creative in my learning.</a:t>
            </a:r>
          </a:p>
        </p:txBody>
      </p:sp>
      <p:sp>
        <p:nvSpPr>
          <p:cNvPr id="11274" name="Text Box 15"/>
          <p:cNvSpPr txBox="1">
            <a:spLocks noChangeArrowheads="1"/>
          </p:cNvSpPr>
          <p:nvPr/>
        </p:nvSpPr>
        <p:spPr bwMode="auto">
          <a:xfrm>
            <a:off x="4787900" y="2708275"/>
            <a:ext cx="22320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I can change and adapt my learning to make it better.</a:t>
            </a:r>
          </a:p>
        </p:txBody>
      </p:sp>
      <p:sp>
        <p:nvSpPr>
          <p:cNvPr id="11276" name="Text Box 18"/>
          <p:cNvSpPr txBox="1">
            <a:spLocks noChangeArrowheads="1"/>
          </p:cNvSpPr>
          <p:nvPr/>
        </p:nvSpPr>
        <p:spPr bwMode="auto">
          <a:xfrm>
            <a:off x="3934846" y="5903119"/>
            <a:ext cx="20161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I can work with others and on my own sensibly.</a:t>
            </a:r>
          </a:p>
        </p:txBody>
      </p:sp>
      <p:sp>
        <p:nvSpPr>
          <p:cNvPr id="11278" name="Text Box 21"/>
          <p:cNvSpPr txBox="1">
            <a:spLocks noChangeArrowheads="1"/>
          </p:cNvSpPr>
          <p:nvPr/>
        </p:nvSpPr>
        <p:spPr bwMode="auto">
          <a:xfrm>
            <a:off x="6948488" y="198913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I can make links in my learning.</a:t>
            </a:r>
          </a:p>
        </p:txBody>
      </p:sp>
      <p:sp>
        <p:nvSpPr>
          <p:cNvPr id="11282" name="Text Box 27"/>
          <p:cNvSpPr txBox="1">
            <a:spLocks noChangeArrowheads="1"/>
          </p:cNvSpPr>
          <p:nvPr/>
        </p:nvSpPr>
        <p:spPr bwMode="auto">
          <a:xfrm>
            <a:off x="7164388" y="4653182"/>
            <a:ext cx="18716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I am curious and I like to ask questions.</a:t>
            </a:r>
          </a:p>
        </p:txBody>
      </p:sp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200" r="100000">
                        <a14:foregroundMark x1="44000" y1="28346" x2="55000" y2="32283"/>
                        <a14:foregroundMark x1="58200" y1="21260" x2="70800" y2="27297"/>
                        <a14:foregroundMark x1="72200" y1="27822" x2="62400" y2="31759"/>
                        <a14:foregroundMark x1="70800" y1="20735" x2="73800" y2="207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166269"/>
            <a:ext cx="1997075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727" y="3934619"/>
            <a:ext cx="1884362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890" y="1268760"/>
            <a:ext cx="1730565" cy="143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1962" y="1700808"/>
            <a:ext cx="1568276" cy="137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71684" y="1700808"/>
            <a:ext cx="1268268" cy="1434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0798" l="0" r="100000">
                        <a14:foregroundMark x1="67111" y1="47853" x2="34667" y2="58896"/>
                        <a14:foregroundMark x1="76889" y1="38037" x2="79556" y2="38037"/>
                        <a14:backgroundMark x1="25778" y1="25767" x2="25778" y2="25767"/>
                        <a14:backgroundMark x1="77333" y1="26994" x2="77333" y2="26994"/>
                        <a14:backgroundMark x1="80000" y1="35583" x2="80000" y2="35583"/>
                        <a14:backgroundMark x1="77333" y1="37423" x2="77333" y2="37423"/>
                        <a14:backgroundMark x1="78222" y1="38037" x2="78222" y2="38037"/>
                        <a14:backgroundMark x1="75111" y1="37423" x2="80444" y2="38037"/>
                        <a14:backgroundMark x1="87111" y1="38037" x2="87111" y2="38037"/>
                        <a14:backgroundMark x1="92000" y1="47239" x2="92000" y2="47239"/>
                        <a14:backgroundMark x1="13333" y1="28834" x2="13333" y2="28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941" y="261321"/>
            <a:ext cx="2230438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 txBox="1">
            <a:spLocks noChangeArrowheads="1"/>
          </p:cNvSpPr>
          <p:nvPr/>
        </p:nvSpPr>
        <p:spPr bwMode="auto">
          <a:xfrm>
            <a:off x="179512" y="1206044"/>
            <a:ext cx="8229600" cy="473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i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Reading –</a:t>
            </a:r>
            <a:r>
              <a:rPr lang="en-GB" sz="2000" u="sng" dirty="0"/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Read to your child, share stories, encourage reading for pleasure, join a library, read books that are enjoyable.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Encourage reading with expression and comprehension (answering    questions in full  sentences).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Maths -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Help children apply their maths skills (handling money and giving change, telling the time, measuring and solving real life problems, time tables)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      Continue to practise times tables.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2000" b="1" i="1" u="sng" dirty="0">
                <a:solidFill>
                  <a:schemeClr val="accent1"/>
                </a:solidFill>
              </a:rPr>
              <a:t>English -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GB" sz="2000" dirty="0"/>
              <a:t>      Weekly spelling activity linked to classroom learning.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GB" sz="2000" dirty="0"/>
              <a:t>	Continue to practice Year group spellings.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b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dirty="0">
              <a:latin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468313" y="404664"/>
            <a:ext cx="5757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u="sng" dirty="0">
                <a:solidFill>
                  <a:schemeClr val="accent1"/>
                </a:solidFill>
              </a:rPr>
              <a:t>How Parents Can Help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2" name="Rectangle 16401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31948" y="116632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Other Information</a:t>
            </a:r>
          </a:p>
        </p:txBody>
      </p:sp>
      <p:sp>
        <p:nvSpPr>
          <p:cNvPr id="16403" name="Isosceles Triangle 1640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31948" y="1080402"/>
            <a:ext cx="8682096" cy="5256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 bottles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 visits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P.E – Monday (but does change termly)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Open classrooms – scheduled throughout the year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Extra-curricular clubs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Parents’ Evening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  <a:r>
              <a:rPr lang="en-US" sz="24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12</a:t>
            </a:r>
            <a:r>
              <a:rPr lang="en-US" sz="24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November (including SEND)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SEND Parents’ Evening 6</a:t>
            </a:r>
            <a:r>
              <a:rPr lang="en-US" sz="24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7</a:t>
            </a:r>
            <a:r>
              <a:rPr lang="en-US" sz="2400" i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January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 assembly 29</a:t>
            </a:r>
            <a:r>
              <a:rPr lang="en-US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January and 5</a:t>
            </a:r>
            <a:r>
              <a:rPr lang="en-US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March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Camp….</a:t>
            </a:r>
          </a:p>
        </p:txBody>
      </p:sp>
      <p:sp>
        <p:nvSpPr>
          <p:cNvPr id="16404" name="Isosceles Triangle 1640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6389" name="Picture 6" descr="MCj041050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116632"/>
            <a:ext cx="1287343" cy="11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60648"/>
            <a:ext cx="8282881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Questions- If you have any queries/concerns/questions at any point during the year, please let us know!!</a:t>
            </a:r>
          </a:p>
          <a:p>
            <a:pPr marL="0" indent="0">
              <a:buNone/>
            </a:pPr>
            <a:r>
              <a:rPr lang="en-GB" b="1" i="1" dirty="0">
                <a:hlinkClick r:id="rId2"/>
              </a:rPr>
              <a:t>Enquiries@redfieldedgeprimary.co.uk</a:t>
            </a:r>
            <a:r>
              <a:rPr lang="en-GB" b="1" i="1" dirty="0"/>
              <a:t> </a:t>
            </a:r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Keep up to date with events/learning in the…..</a:t>
            </a:r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endParaRPr lang="en-GB" b="1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64C46-EA33-2F08-6FA3-14806689A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996952"/>
            <a:ext cx="6372200" cy="23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75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1 Questions Game: 110+ Best Questions You'll Ever Ask |">
            <a:extLst>
              <a:ext uri="{FF2B5EF4-FFF2-40B4-BE49-F238E27FC236}">
                <a16:creationId xmlns:a16="http://schemas.microsoft.com/office/drawing/2014/main" id="{740206F1-CBAB-C677-0053-8ABBA2689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309600" cy="432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6947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6030</TotalTime>
  <Words>1223</Words>
  <Application>Microsoft Office PowerPoint</Application>
  <PresentationFormat>On-screen Show (4:3)</PresentationFormat>
  <Paragraphs>180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Gill Sans Nova Light</vt:lpstr>
      <vt:lpstr>Trebuchet MS</vt:lpstr>
      <vt:lpstr>Wingdings 3</vt:lpstr>
      <vt:lpstr>Facet</vt:lpstr>
      <vt:lpstr>Maple Class Welcome Meeting 2025/26</vt:lpstr>
      <vt:lpstr>Mosaic Partnership Trust</vt:lpstr>
      <vt:lpstr>Behaviour at Redfield Edge</vt:lpstr>
      <vt:lpstr>School Rules</vt:lpstr>
      <vt:lpstr>House Points (Dojos)</vt:lpstr>
      <vt:lpstr>Maple Class Team</vt:lpstr>
      <vt:lpstr>A typical day in Maple Class</vt:lpstr>
      <vt:lpstr>Zones of Regulation</vt:lpstr>
      <vt:lpstr>Maple Class Learning Enquiry (topic)</vt:lpstr>
      <vt:lpstr>Reading</vt:lpstr>
      <vt:lpstr>Writing</vt:lpstr>
      <vt:lpstr>Maths</vt:lpstr>
      <vt:lpstr>Maths Home Learning</vt:lpstr>
      <vt:lpstr>Multiplication Tables Check (MTC)</vt:lpstr>
      <vt:lpstr>Maths School calculation policy – if helping/supporting your child at home, where possible we would encourage using the same methods to ensure continuity in the use of their methods.</vt:lpstr>
      <vt:lpstr>PowerPoint Presentation</vt:lpstr>
      <vt:lpstr>Learning Styles - ‘ELLI’</vt:lpstr>
      <vt:lpstr>PowerPoint Presentation</vt:lpstr>
      <vt:lpstr>PowerPoint Presentation</vt:lpstr>
      <vt:lpstr>PowerPoint Presentation</vt:lpstr>
      <vt:lpstr>PowerPoint Presentation</vt:lpstr>
    </vt:vector>
  </TitlesOfParts>
  <Company>SGS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Maple Class Welcome Meeting 2014/15</dc:title>
  <dc:creator>powellj4</dc:creator>
  <cp:lastModifiedBy>Jessica Griffiths</cp:lastModifiedBy>
  <cp:revision>343</cp:revision>
  <cp:lastPrinted>2019-09-11T13:25:09Z</cp:lastPrinted>
  <dcterms:created xsi:type="dcterms:W3CDTF">2014-09-12T08:42:52Z</dcterms:created>
  <dcterms:modified xsi:type="dcterms:W3CDTF">2025-09-17T14:23:34Z</dcterms:modified>
</cp:coreProperties>
</file>