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0" r:id="rId1"/>
    <p:sldMasterId id="2147484281" r:id="rId2"/>
  </p:sldMasterIdLst>
  <p:notesMasterIdLst>
    <p:notesMasterId r:id="rId25"/>
  </p:notesMasterIdLst>
  <p:handoutMasterIdLst>
    <p:handoutMasterId r:id="rId26"/>
  </p:handoutMasterIdLst>
  <p:sldIdLst>
    <p:sldId id="295" r:id="rId3"/>
    <p:sldId id="257" r:id="rId4"/>
    <p:sldId id="292" r:id="rId5"/>
    <p:sldId id="286" r:id="rId6"/>
    <p:sldId id="309" r:id="rId7"/>
    <p:sldId id="256" r:id="rId8"/>
    <p:sldId id="308" r:id="rId9"/>
    <p:sldId id="310" r:id="rId10"/>
    <p:sldId id="291" r:id="rId11"/>
    <p:sldId id="281" r:id="rId12"/>
    <p:sldId id="265" r:id="rId13"/>
    <p:sldId id="297" r:id="rId14"/>
    <p:sldId id="274" r:id="rId15"/>
    <p:sldId id="305" r:id="rId16"/>
    <p:sldId id="311" r:id="rId17"/>
    <p:sldId id="296" r:id="rId18"/>
    <p:sldId id="307" r:id="rId19"/>
    <p:sldId id="293" r:id="rId20"/>
    <p:sldId id="304" r:id="rId21"/>
    <p:sldId id="300" r:id="rId22"/>
    <p:sldId id="301" r:id="rId23"/>
    <p:sldId id="263" r:id="rId2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3535"/>
    <a:srgbClr val="D3FFBD"/>
    <a:srgbClr val="F6EB16"/>
    <a:srgbClr val="F0D7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DD56DB-B920-474E-975E-964E48FAEAE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747D04D-E00B-41AF-9729-F52FFF6C20E5}">
      <dgm:prSet/>
      <dgm:spPr/>
      <dgm:t>
        <a:bodyPr/>
        <a:lstStyle/>
        <a:p>
          <a:r>
            <a:rPr lang="en-GB"/>
            <a:t>Zones of Regulation</a:t>
          </a:r>
          <a:endParaRPr lang="en-US"/>
        </a:p>
      </dgm:t>
    </dgm:pt>
    <dgm:pt modelId="{07C8DC7C-AA65-440D-B3AB-EAFFA1071F14}" type="parTrans" cxnId="{071FBA51-13FD-4DB3-A4DB-92655C013DB3}">
      <dgm:prSet/>
      <dgm:spPr/>
      <dgm:t>
        <a:bodyPr/>
        <a:lstStyle/>
        <a:p>
          <a:endParaRPr lang="en-US"/>
        </a:p>
      </dgm:t>
    </dgm:pt>
    <dgm:pt modelId="{22B7117D-3E8F-4373-8B2A-ED5CC8C892DB}" type="sibTrans" cxnId="{071FBA51-13FD-4DB3-A4DB-92655C013DB3}">
      <dgm:prSet/>
      <dgm:spPr/>
      <dgm:t>
        <a:bodyPr/>
        <a:lstStyle/>
        <a:p>
          <a:endParaRPr lang="en-US"/>
        </a:p>
      </dgm:t>
    </dgm:pt>
    <dgm:pt modelId="{1E0A9E25-E409-45E6-91B3-7C4E69A7816A}">
      <dgm:prSet/>
      <dgm:spPr/>
      <dgm:t>
        <a:bodyPr/>
        <a:lstStyle/>
        <a:p>
          <a:r>
            <a:rPr lang="en-GB"/>
            <a:t>Mindfulness Pod</a:t>
          </a:r>
          <a:endParaRPr lang="en-US"/>
        </a:p>
      </dgm:t>
    </dgm:pt>
    <dgm:pt modelId="{820C0E95-5A23-4AA3-ADBE-02456905EEDB}" type="parTrans" cxnId="{281EDEE2-1BBC-4C63-BA84-1F6AF535D410}">
      <dgm:prSet/>
      <dgm:spPr/>
      <dgm:t>
        <a:bodyPr/>
        <a:lstStyle/>
        <a:p>
          <a:endParaRPr lang="en-US"/>
        </a:p>
      </dgm:t>
    </dgm:pt>
    <dgm:pt modelId="{35BA8554-5254-481B-B044-94388CB73290}" type="sibTrans" cxnId="{281EDEE2-1BBC-4C63-BA84-1F6AF535D410}">
      <dgm:prSet/>
      <dgm:spPr/>
      <dgm:t>
        <a:bodyPr/>
        <a:lstStyle/>
        <a:p>
          <a:endParaRPr lang="en-US"/>
        </a:p>
      </dgm:t>
    </dgm:pt>
    <dgm:pt modelId="{19696402-94DA-4C32-8B30-8DF2E0BD0356}">
      <dgm:prSet/>
      <dgm:spPr/>
      <dgm:t>
        <a:bodyPr/>
        <a:lstStyle/>
        <a:p>
          <a:r>
            <a:rPr lang="en-GB"/>
            <a:t>Mental Health Ambassadors</a:t>
          </a:r>
          <a:endParaRPr lang="en-US"/>
        </a:p>
      </dgm:t>
    </dgm:pt>
    <dgm:pt modelId="{29723990-4792-4EBD-8EC0-A95951F3B3BF}" type="parTrans" cxnId="{25006FB6-F720-4BF3-BE8A-CE8774A887D3}">
      <dgm:prSet/>
      <dgm:spPr/>
      <dgm:t>
        <a:bodyPr/>
        <a:lstStyle/>
        <a:p>
          <a:endParaRPr lang="en-US"/>
        </a:p>
      </dgm:t>
    </dgm:pt>
    <dgm:pt modelId="{FBD0A10D-8C62-4403-B468-C5682040CA3C}" type="sibTrans" cxnId="{25006FB6-F720-4BF3-BE8A-CE8774A887D3}">
      <dgm:prSet/>
      <dgm:spPr/>
      <dgm:t>
        <a:bodyPr/>
        <a:lstStyle/>
        <a:p>
          <a:endParaRPr lang="en-US"/>
        </a:p>
      </dgm:t>
    </dgm:pt>
    <dgm:pt modelId="{F07001D8-A68E-4520-849E-B8A1B3EC6C70}">
      <dgm:prSet/>
      <dgm:spPr/>
      <dgm:t>
        <a:bodyPr/>
        <a:lstStyle/>
        <a:p>
          <a:r>
            <a:rPr lang="en-GB"/>
            <a:t>Hello Yellow</a:t>
          </a:r>
          <a:endParaRPr lang="en-US"/>
        </a:p>
      </dgm:t>
    </dgm:pt>
    <dgm:pt modelId="{6AAAF8D9-0B5F-43E8-A0F0-16F5514C148E}" type="parTrans" cxnId="{8B2D84D0-9ECA-40CF-AB7C-3E713DE97B1A}">
      <dgm:prSet/>
      <dgm:spPr/>
      <dgm:t>
        <a:bodyPr/>
        <a:lstStyle/>
        <a:p>
          <a:endParaRPr lang="en-US"/>
        </a:p>
      </dgm:t>
    </dgm:pt>
    <dgm:pt modelId="{E62C8B59-D4F9-4CE2-86A2-225632EF1BA8}" type="sibTrans" cxnId="{8B2D84D0-9ECA-40CF-AB7C-3E713DE97B1A}">
      <dgm:prSet/>
      <dgm:spPr/>
      <dgm:t>
        <a:bodyPr/>
        <a:lstStyle/>
        <a:p>
          <a:endParaRPr lang="en-US"/>
        </a:p>
      </dgm:t>
    </dgm:pt>
    <dgm:pt modelId="{F7573796-C946-484A-A054-E26819873719}">
      <dgm:prSet/>
      <dgm:spPr/>
      <dgm:t>
        <a:bodyPr/>
        <a:lstStyle/>
        <a:p>
          <a:r>
            <a:rPr lang="en-GB"/>
            <a:t>Sensory Room</a:t>
          </a:r>
          <a:endParaRPr lang="en-US"/>
        </a:p>
      </dgm:t>
    </dgm:pt>
    <dgm:pt modelId="{4A6379A1-72D4-462B-A784-BC32B6FC00D9}" type="parTrans" cxnId="{E4969B30-7EA8-4DE3-AB73-67D16B33CB3A}">
      <dgm:prSet/>
      <dgm:spPr/>
      <dgm:t>
        <a:bodyPr/>
        <a:lstStyle/>
        <a:p>
          <a:endParaRPr lang="en-US"/>
        </a:p>
      </dgm:t>
    </dgm:pt>
    <dgm:pt modelId="{BD76C105-6055-4791-9010-A1FC5612143F}" type="sibTrans" cxnId="{E4969B30-7EA8-4DE3-AB73-67D16B33CB3A}">
      <dgm:prSet/>
      <dgm:spPr/>
      <dgm:t>
        <a:bodyPr/>
        <a:lstStyle/>
        <a:p>
          <a:endParaRPr lang="en-US"/>
        </a:p>
      </dgm:t>
    </dgm:pt>
    <dgm:pt modelId="{6C70BA15-B89E-4461-BA81-73CEEDE62C92}" type="pres">
      <dgm:prSet presAssocID="{8BDD56DB-B920-474E-975E-964E48FAEAE9}" presName="vert0" presStyleCnt="0">
        <dgm:presLayoutVars>
          <dgm:dir/>
          <dgm:animOne val="branch"/>
          <dgm:animLvl val="lvl"/>
        </dgm:presLayoutVars>
      </dgm:prSet>
      <dgm:spPr/>
    </dgm:pt>
    <dgm:pt modelId="{77C9308E-D1CD-4F05-9D22-B5CA23F0F882}" type="pres">
      <dgm:prSet presAssocID="{E747D04D-E00B-41AF-9729-F52FFF6C20E5}" presName="thickLine" presStyleLbl="alignNode1" presStyleIdx="0" presStyleCnt="5"/>
      <dgm:spPr/>
    </dgm:pt>
    <dgm:pt modelId="{04610426-DEE9-4A3F-A0A8-A0D22C460E5E}" type="pres">
      <dgm:prSet presAssocID="{E747D04D-E00B-41AF-9729-F52FFF6C20E5}" presName="horz1" presStyleCnt="0"/>
      <dgm:spPr/>
    </dgm:pt>
    <dgm:pt modelId="{C48A1AA0-5251-46B9-ACFA-D28C9133A96D}" type="pres">
      <dgm:prSet presAssocID="{E747D04D-E00B-41AF-9729-F52FFF6C20E5}" presName="tx1" presStyleLbl="revTx" presStyleIdx="0" presStyleCnt="5"/>
      <dgm:spPr/>
    </dgm:pt>
    <dgm:pt modelId="{2D5CA24A-CD70-4781-916D-D694D6B65313}" type="pres">
      <dgm:prSet presAssocID="{E747D04D-E00B-41AF-9729-F52FFF6C20E5}" presName="vert1" presStyleCnt="0"/>
      <dgm:spPr/>
    </dgm:pt>
    <dgm:pt modelId="{77ABF0BD-AA54-4229-955E-D109DB43FD80}" type="pres">
      <dgm:prSet presAssocID="{1E0A9E25-E409-45E6-91B3-7C4E69A7816A}" presName="thickLine" presStyleLbl="alignNode1" presStyleIdx="1" presStyleCnt="5"/>
      <dgm:spPr/>
    </dgm:pt>
    <dgm:pt modelId="{3B2A19C7-0847-47F5-8CC9-BC54B854DDF7}" type="pres">
      <dgm:prSet presAssocID="{1E0A9E25-E409-45E6-91B3-7C4E69A7816A}" presName="horz1" presStyleCnt="0"/>
      <dgm:spPr/>
    </dgm:pt>
    <dgm:pt modelId="{E43F6E0A-4719-4864-BCEA-AFE88B0F654C}" type="pres">
      <dgm:prSet presAssocID="{1E0A9E25-E409-45E6-91B3-7C4E69A7816A}" presName="tx1" presStyleLbl="revTx" presStyleIdx="1" presStyleCnt="5"/>
      <dgm:spPr/>
    </dgm:pt>
    <dgm:pt modelId="{75BF2866-0E71-4D93-AF47-34C21CFC7C14}" type="pres">
      <dgm:prSet presAssocID="{1E0A9E25-E409-45E6-91B3-7C4E69A7816A}" presName="vert1" presStyleCnt="0"/>
      <dgm:spPr/>
    </dgm:pt>
    <dgm:pt modelId="{5FA1FC7B-592E-4604-BDF6-3947841FC116}" type="pres">
      <dgm:prSet presAssocID="{19696402-94DA-4C32-8B30-8DF2E0BD0356}" presName="thickLine" presStyleLbl="alignNode1" presStyleIdx="2" presStyleCnt="5"/>
      <dgm:spPr/>
    </dgm:pt>
    <dgm:pt modelId="{5D826547-2B2D-42FD-B7BF-6E22AE3C1276}" type="pres">
      <dgm:prSet presAssocID="{19696402-94DA-4C32-8B30-8DF2E0BD0356}" presName="horz1" presStyleCnt="0"/>
      <dgm:spPr/>
    </dgm:pt>
    <dgm:pt modelId="{B2DCABA5-5455-4018-A4AC-9AB4D0494684}" type="pres">
      <dgm:prSet presAssocID="{19696402-94DA-4C32-8B30-8DF2E0BD0356}" presName="tx1" presStyleLbl="revTx" presStyleIdx="2" presStyleCnt="5"/>
      <dgm:spPr/>
    </dgm:pt>
    <dgm:pt modelId="{9B04B041-FFAF-4341-813B-58D9308273BF}" type="pres">
      <dgm:prSet presAssocID="{19696402-94DA-4C32-8B30-8DF2E0BD0356}" presName="vert1" presStyleCnt="0"/>
      <dgm:spPr/>
    </dgm:pt>
    <dgm:pt modelId="{C9B26973-6C6D-4C5C-955F-62DD39AE810E}" type="pres">
      <dgm:prSet presAssocID="{F07001D8-A68E-4520-849E-B8A1B3EC6C70}" presName="thickLine" presStyleLbl="alignNode1" presStyleIdx="3" presStyleCnt="5"/>
      <dgm:spPr/>
    </dgm:pt>
    <dgm:pt modelId="{E5D6D5AF-D005-4384-9B91-13A3C49F6982}" type="pres">
      <dgm:prSet presAssocID="{F07001D8-A68E-4520-849E-B8A1B3EC6C70}" presName="horz1" presStyleCnt="0"/>
      <dgm:spPr/>
    </dgm:pt>
    <dgm:pt modelId="{9E7155DA-ED27-4475-A7F9-CF20D47A1245}" type="pres">
      <dgm:prSet presAssocID="{F07001D8-A68E-4520-849E-B8A1B3EC6C70}" presName="tx1" presStyleLbl="revTx" presStyleIdx="3" presStyleCnt="5"/>
      <dgm:spPr/>
    </dgm:pt>
    <dgm:pt modelId="{51E10972-37AF-4380-B481-9D2E7180B4A0}" type="pres">
      <dgm:prSet presAssocID="{F07001D8-A68E-4520-849E-B8A1B3EC6C70}" presName="vert1" presStyleCnt="0"/>
      <dgm:spPr/>
    </dgm:pt>
    <dgm:pt modelId="{6257255A-56EF-4D5F-8400-0AB501DCA8DE}" type="pres">
      <dgm:prSet presAssocID="{F7573796-C946-484A-A054-E26819873719}" presName="thickLine" presStyleLbl="alignNode1" presStyleIdx="4" presStyleCnt="5"/>
      <dgm:spPr/>
    </dgm:pt>
    <dgm:pt modelId="{119FD41D-1F90-4A72-B5F0-B6956733DB0F}" type="pres">
      <dgm:prSet presAssocID="{F7573796-C946-484A-A054-E26819873719}" presName="horz1" presStyleCnt="0"/>
      <dgm:spPr/>
    </dgm:pt>
    <dgm:pt modelId="{EC16B5ED-7C1A-4D68-A419-FFBA68776122}" type="pres">
      <dgm:prSet presAssocID="{F7573796-C946-484A-A054-E26819873719}" presName="tx1" presStyleLbl="revTx" presStyleIdx="4" presStyleCnt="5"/>
      <dgm:spPr/>
    </dgm:pt>
    <dgm:pt modelId="{EB55780A-2A90-4F37-95C9-0AD4073E5687}" type="pres">
      <dgm:prSet presAssocID="{F7573796-C946-484A-A054-E26819873719}" presName="vert1" presStyleCnt="0"/>
      <dgm:spPr/>
    </dgm:pt>
  </dgm:ptLst>
  <dgm:cxnLst>
    <dgm:cxn modelId="{E4969B30-7EA8-4DE3-AB73-67D16B33CB3A}" srcId="{8BDD56DB-B920-474E-975E-964E48FAEAE9}" destId="{F7573796-C946-484A-A054-E26819873719}" srcOrd="4" destOrd="0" parTransId="{4A6379A1-72D4-462B-A784-BC32B6FC00D9}" sibTransId="{BD76C105-6055-4791-9010-A1FC5612143F}"/>
    <dgm:cxn modelId="{071FBA51-13FD-4DB3-A4DB-92655C013DB3}" srcId="{8BDD56DB-B920-474E-975E-964E48FAEAE9}" destId="{E747D04D-E00B-41AF-9729-F52FFF6C20E5}" srcOrd="0" destOrd="0" parTransId="{07C8DC7C-AA65-440D-B3AB-EAFFA1071F14}" sibTransId="{22B7117D-3E8F-4373-8B2A-ED5CC8C892DB}"/>
    <dgm:cxn modelId="{4A5DD071-96AD-4190-BC73-140DFE76715E}" type="presOf" srcId="{F7573796-C946-484A-A054-E26819873719}" destId="{EC16B5ED-7C1A-4D68-A419-FFBA68776122}" srcOrd="0" destOrd="0" presId="urn:microsoft.com/office/officeart/2008/layout/LinedList"/>
    <dgm:cxn modelId="{56BCBE57-0DC7-42BC-9721-11FCACA028A4}" type="presOf" srcId="{F07001D8-A68E-4520-849E-B8A1B3EC6C70}" destId="{9E7155DA-ED27-4475-A7F9-CF20D47A1245}" srcOrd="0" destOrd="0" presId="urn:microsoft.com/office/officeart/2008/layout/LinedList"/>
    <dgm:cxn modelId="{29D84E7E-A271-4ABA-8E18-DB4980ECC4E3}" type="presOf" srcId="{E747D04D-E00B-41AF-9729-F52FFF6C20E5}" destId="{C48A1AA0-5251-46B9-ACFA-D28C9133A96D}" srcOrd="0" destOrd="0" presId="urn:microsoft.com/office/officeart/2008/layout/LinedList"/>
    <dgm:cxn modelId="{C1329C85-117D-4C0D-BDF9-27C1F1A98B39}" type="presOf" srcId="{19696402-94DA-4C32-8B30-8DF2E0BD0356}" destId="{B2DCABA5-5455-4018-A4AC-9AB4D0494684}" srcOrd="0" destOrd="0" presId="urn:microsoft.com/office/officeart/2008/layout/LinedList"/>
    <dgm:cxn modelId="{25006FB6-F720-4BF3-BE8A-CE8774A887D3}" srcId="{8BDD56DB-B920-474E-975E-964E48FAEAE9}" destId="{19696402-94DA-4C32-8B30-8DF2E0BD0356}" srcOrd="2" destOrd="0" parTransId="{29723990-4792-4EBD-8EC0-A95951F3B3BF}" sibTransId="{FBD0A10D-8C62-4403-B468-C5682040CA3C}"/>
    <dgm:cxn modelId="{715253CF-F8A0-4E84-8332-76EF13531D3B}" type="presOf" srcId="{1E0A9E25-E409-45E6-91B3-7C4E69A7816A}" destId="{E43F6E0A-4719-4864-BCEA-AFE88B0F654C}" srcOrd="0" destOrd="0" presId="urn:microsoft.com/office/officeart/2008/layout/LinedList"/>
    <dgm:cxn modelId="{8B2D84D0-9ECA-40CF-AB7C-3E713DE97B1A}" srcId="{8BDD56DB-B920-474E-975E-964E48FAEAE9}" destId="{F07001D8-A68E-4520-849E-B8A1B3EC6C70}" srcOrd="3" destOrd="0" parTransId="{6AAAF8D9-0B5F-43E8-A0F0-16F5514C148E}" sibTransId="{E62C8B59-D4F9-4CE2-86A2-225632EF1BA8}"/>
    <dgm:cxn modelId="{9C855CDC-643F-4F2C-A0A0-BC733A3AF63A}" type="presOf" srcId="{8BDD56DB-B920-474E-975E-964E48FAEAE9}" destId="{6C70BA15-B89E-4461-BA81-73CEEDE62C92}" srcOrd="0" destOrd="0" presId="urn:microsoft.com/office/officeart/2008/layout/LinedList"/>
    <dgm:cxn modelId="{281EDEE2-1BBC-4C63-BA84-1F6AF535D410}" srcId="{8BDD56DB-B920-474E-975E-964E48FAEAE9}" destId="{1E0A9E25-E409-45E6-91B3-7C4E69A7816A}" srcOrd="1" destOrd="0" parTransId="{820C0E95-5A23-4AA3-ADBE-02456905EEDB}" sibTransId="{35BA8554-5254-481B-B044-94388CB73290}"/>
    <dgm:cxn modelId="{2DC0F13C-1B38-49DF-85C2-6574D2501036}" type="presParOf" srcId="{6C70BA15-B89E-4461-BA81-73CEEDE62C92}" destId="{77C9308E-D1CD-4F05-9D22-B5CA23F0F882}" srcOrd="0" destOrd="0" presId="urn:microsoft.com/office/officeart/2008/layout/LinedList"/>
    <dgm:cxn modelId="{6E296E64-ABF4-45D8-BD31-73F371FA4489}" type="presParOf" srcId="{6C70BA15-B89E-4461-BA81-73CEEDE62C92}" destId="{04610426-DEE9-4A3F-A0A8-A0D22C460E5E}" srcOrd="1" destOrd="0" presId="urn:microsoft.com/office/officeart/2008/layout/LinedList"/>
    <dgm:cxn modelId="{8344D5F7-FA57-45F2-B5C6-BA58B4473920}" type="presParOf" srcId="{04610426-DEE9-4A3F-A0A8-A0D22C460E5E}" destId="{C48A1AA0-5251-46B9-ACFA-D28C9133A96D}" srcOrd="0" destOrd="0" presId="urn:microsoft.com/office/officeart/2008/layout/LinedList"/>
    <dgm:cxn modelId="{A8CAE64B-F0B9-4FA7-A47A-36FEF44500BD}" type="presParOf" srcId="{04610426-DEE9-4A3F-A0A8-A0D22C460E5E}" destId="{2D5CA24A-CD70-4781-916D-D694D6B65313}" srcOrd="1" destOrd="0" presId="urn:microsoft.com/office/officeart/2008/layout/LinedList"/>
    <dgm:cxn modelId="{87DA4CC4-99A7-4EFE-9B52-D326663F9FDF}" type="presParOf" srcId="{6C70BA15-B89E-4461-BA81-73CEEDE62C92}" destId="{77ABF0BD-AA54-4229-955E-D109DB43FD80}" srcOrd="2" destOrd="0" presId="urn:microsoft.com/office/officeart/2008/layout/LinedList"/>
    <dgm:cxn modelId="{2B6C6E03-E731-44AB-8542-D19A78BE5304}" type="presParOf" srcId="{6C70BA15-B89E-4461-BA81-73CEEDE62C92}" destId="{3B2A19C7-0847-47F5-8CC9-BC54B854DDF7}" srcOrd="3" destOrd="0" presId="urn:microsoft.com/office/officeart/2008/layout/LinedList"/>
    <dgm:cxn modelId="{931DDDC0-E53E-4663-A34E-5CF301A6B8DE}" type="presParOf" srcId="{3B2A19C7-0847-47F5-8CC9-BC54B854DDF7}" destId="{E43F6E0A-4719-4864-BCEA-AFE88B0F654C}" srcOrd="0" destOrd="0" presId="urn:microsoft.com/office/officeart/2008/layout/LinedList"/>
    <dgm:cxn modelId="{0B777E70-61FD-4254-BF3A-46F0859D21F1}" type="presParOf" srcId="{3B2A19C7-0847-47F5-8CC9-BC54B854DDF7}" destId="{75BF2866-0E71-4D93-AF47-34C21CFC7C14}" srcOrd="1" destOrd="0" presId="urn:microsoft.com/office/officeart/2008/layout/LinedList"/>
    <dgm:cxn modelId="{B6DCC6C7-27F6-44FF-B1D4-F40AD27C8C0E}" type="presParOf" srcId="{6C70BA15-B89E-4461-BA81-73CEEDE62C92}" destId="{5FA1FC7B-592E-4604-BDF6-3947841FC116}" srcOrd="4" destOrd="0" presId="urn:microsoft.com/office/officeart/2008/layout/LinedList"/>
    <dgm:cxn modelId="{2AF04E3B-EC5B-4FAE-8BE8-C6255B7D82D5}" type="presParOf" srcId="{6C70BA15-B89E-4461-BA81-73CEEDE62C92}" destId="{5D826547-2B2D-42FD-B7BF-6E22AE3C1276}" srcOrd="5" destOrd="0" presId="urn:microsoft.com/office/officeart/2008/layout/LinedList"/>
    <dgm:cxn modelId="{175DE53D-D84C-4E6F-86E9-6F8755DE4758}" type="presParOf" srcId="{5D826547-2B2D-42FD-B7BF-6E22AE3C1276}" destId="{B2DCABA5-5455-4018-A4AC-9AB4D0494684}" srcOrd="0" destOrd="0" presId="urn:microsoft.com/office/officeart/2008/layout/LinedList"/>
    <dgm:cxn modelId="{2A19F6E6-79CF-4BB1-ABA9-9E6424CA7F24}" type="presParOf" srcId="{5D826547-2B2D-42FD-B7BF-6E22AE3C1276}" destId="{9B04B041-FFAF-4341-813B-58D9308273BF}" srcOrd="1" destOrd="0" presId="urn:microsoft.com/office/officeart/2008/layout/LinedList"/>
    <dgm:cxn modelId="{E5CDFCB5-77DB-4610-8379-3D66055185AD}" type="presParOf" srcId="{6C70BA15-B89E-4461-BA81-73CEEDE62C92}" destId="{C9B26973-6C6D-4C5C-955F-62DD39AE810E}" srcOrd="6" destOrd="0" presId="urn:microsoft.com/office/officeart/2008/layout/LinedList"/>
    <dgm:cxn modelId="{81E94E24-6DCB-432F-BB90-B94108C7617C}" type="presParOf" srcId="{6C70BA15-B89E-4461-BA81-73CEEDE62C92}" destId="{E5D6D5AF-D005-4384-9B91-13A3C49F6982}" srcOrd="7" destOrd="0" presId="urn:microsoft.com/office/officeart/2008/layout/LinedList"/>
    <dgm:cxn modelId="{00C322DF-7D65-46E1-B537-40D33D0F469A}" type="presParOf" srcId="{E5D6D5AF-D005-4384-9B91-13A3C49F6982}" destId="{9E7155DA-ED27-4475-A7F9-CF20D47A1245}" srcOrd="0" destOrd="0" presId="urn:microsoft.com/office/officeart/2008/layout/LinedList"/>
    <dgm:cxn modelId="{C47815ED-D0F5-4307-B640-8534F2A6A9DF}" type="presParOf" srcId="{E5D6D5AF-D005-4384-9B91-13A3C49F6982}" destId="{51E10972-37AF-4380-B481-9D2E7180B4A0}" srcOrd="1" destOrd="0" presId="urn:microsoft.com/office/officeart/2008/layout/LinedList"/>
    <dgm:cxn modelId="{E7DF9659-77E5-4B27-90B4-CCA0D40EBDCA}" type="presParOf" srcId="{6C70BA15-B89E-4461-BA81-73CEEDE62C92}" destId="{6257255A-56EF-4D5F-8400-0AB501DCA8DE}" srcOrd="8" destOrd="0" presId="urn:microsoft.com/office/officeart/2008/layout/LinedList"/>
    <dgm:cxn modelId="{6B05FFDA-3B79-4F38-82D4-2B6CBACF82F5}" type="presParOf" srcId="{6C70BA15-B89E-4461-BA81-73CEEDE62C92}" destId="{119FD41D-1F90-4A72-B5F0-B6956733DB0F}" srcOrd="9" destOrd="0" presId="urn:microsoft.com/office/officeart/2008/layout/LinedList"/>
    <dgm:cxn modelId="{40003409-7ED4-46E8-B22E-25E639C84B99}" type="presParOf" srcId="{119FD41D-1F90-4A72-B5F0-B6956733DB0F}" destId="{EC16B5ED-7C1A-4D68-A419-FFBA68776122}" srcOrd="0" destOrd="0" presId="urn:microsoft.com/office/officeart/2008/layout/LinedList"/>
    <dgm:cxn modelId="{A4990D85-B62C-49E2-A475-3DDC6F3A7F49}" type="presParOf" srcId="{119FD41D-1F90-4A72-B5F0-B6956733DB0F}" destId="{EB55780A-2A90-4F37-95C9-0AD4073E568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4C3839-CE70-44AF-81EB-70BEB650534C}" type="doc">
      <dgm:prSet loTypeId="urn:microsoft.com/office/officeart/2005/8/layout/default" loCatId="list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E7F266B-CB41-425A-8A29-73F2D7071D5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baseline="0" dirty="0"/>
            <a:t>Tuesday and Thursday</a:t>
          </a:r>
        </a:p>
        <a:p>
          <a:pPr>
            <a:lnSpc>
              <a:spcPct val="100000"/>
            </a:lnSpc>
          </a:pPr>
          <a:r>
            <a:rPr lang="en-GB" baseline="0" dirty="0"/>
            <a:t> PE</a:t>
          </a:r>
          <a:endParaRPr lang="en-US" dirty="0"/>
        </a:p>
      </dgm:t>
    </dgm:pt>
    <dgm:pt modelId="{215A4781-9A8C-4EE4-BF5D-EE49A0E32935}" type="parTrans" cxnId="{F2BCCF68-C2A3-410D-B71C-2BB7BD2623DA}">
      <dgm:prSet/>
      <dgm:spPr/>
      <dgm:t>
        <a:bodyPr/>
        <a:lstStyle/>
        <a:p>
          <a:endParaRPr lang="en-US"/>
        </a:p>
      </dgm:t>
    </dgm:pt>
    <dgm:pt modelId="{B836FCBC-0AE8-40DA-AC49-C7D387F49A59}" type="sibTrans" cxnId="{F2BCCF68-C2A3-410D-B71C-2BB7BD2623DA}">
      <dgm:prSet/>
      <dgm:spPr/>
      <dgm:t>
        <a:bodyPr/>
        <a:lstStyle/>
        <a:p>
          <a:endParaRPr lang="en-US"/>
        </a:p>
      </dgm:t>
    </dgm:pt>
    <dgm:pt modelId="{DFC3C8A7-1973-4DA6-B6F6-F1D9C62088E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Wednesday</a:t>
          </a:r>
        </a:p>
        <a:p>
          <a:pPr>
            <a:lnSpc>
              <a:spcPct val="100000"/>
            </a:lnSpc>
          </a:pPr>
          <a:r>
            <a:rPr lang="en-GB" b="1" dirty="0"/>
            <a:t> </a:t>
          </a:r>
          <a:r>
            <a:rPr lang="en-GB" b="0" dirty="0"/>
            <a:t>New </a:t>
          </a:r>
          <a:r>
            <a:rPr lang="en-GB" dirty="0"/>
            <a:t>Spellings / homework </a:t>
          </a:r>
          <a:endParaRPr lang="en-US" dirty="0"/>
        </a:p>
      </dgm:t>
    </dgm:pt>
    <dgm:pt modelId="{09D73203-33F2-4A5D-A32D-FFCA13C6E0F5}" type="parTrans" cxnId="{2133B467-8B24-4556-A470-E82F4F59D205}">
      <dgm:prSet/>
      <dgm:spPr/>
      <dgm:t>
        <a:bodyPr/>
        <a:lstStyle/>
        <a:p>
          <a:endParaRPr lang="en-US"/>
        </a:p>
      </dgm:t>
    </dgm:pt>
    <dgm:pt modelId="{3912999F-1A43-4740-AB0E-8060C8405E5C}" type="sibTrans" cxnId="{2133B467-8B24-4556-A470-E82F4F59D205}">
      <dgm:prSet/>
      <dgm:spPr/>
      <dgm:t>
        <a:bodyPr/>
        <a:lstStyle/>
        <a:p>
          <a:endParaRPr lang="en-US"/>
        </a:p>
      </dgm:t>
    </dgm:pt>
    <dgm:pt modelId="{911ED941-2496-42E2-A110-DC340AA1019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Wednesday</a:t>
          </a:r>
        </a:p>
        <a:p>
          <a:pPr>
            <a:lnSpc>
              <a:spcPct val="100000"/>
            </a:lnSpc>
          </a:pPr>
          <a:r>
            <a:rPr lang="en-GB" dirty="0"/>
            <a:t> Change Books</a:t>
          </a:r>
          <a:endParaRPr lang="en-US" dirty="0"/>
        </a:p>
      </dgm:t>
    </dgm:pt>
    <dgm:pt modelId="{494313C3-7107-413A-9405-87FC85B7F29E}" type="parTrans" cxnId="{5006E7FB-DC9C-4364-8C26-1E76B6EAAC32}">
      <dgm:prSet/>
      <dgm:spPr/>
      <dgm:t>
        <a:bodyPr/>
        <a:lstStyle/>
        <a:p>
          <a:endParaRPr lang="en-US"/>
        </a:p>
      </dgm:t>
    </dgm:pt>
    <dgm:pt modelId="{627D5585-EC9B-45E8-A485-A31CBB3C78A4}" type="sibTrans" cxnId="{5006E7FB-DC9C-4364-8C26-1E76B6EAAC32}">
      <dgm:prSet/>
      <dgm:spPr/>
      <dgm:t>
        <a:bodyPr/>
        <a:lstStyle/>
        <a:p>
          <a:endParaRPr lang="en-US"/>
        </a:p>
      </dgm:t>
    </dgm:pt>
    <dgm:pt modelId="{3E048F08-620F-46AD-A3A1-6354B21E364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Mornings</a:t>
          </a:r>
        </a:p>
        <a:p>
          <a:pPr>
            <a:lnSpc>
              <a:spcPct val="100000"/>
            </a:lnSpc>
          </a:pPr>
          <a:r>
            <a:rPr lang="en-GB" dirty="0"/>
            <a:t>Outdoor Learning Opportunities</a:t>
          </a:r>
          <a:endParaRPr lang="en-US" dirty="0"/>
        </a:p>
      </dgm:t>
    </dgm:pt>
    <dgm:pt modelId="{4F5510A4-8163-491F-8AF0-12E934B9B57C}" type="parTrans" cxnId="{518BC4A2-B067-4C1B-8BE6-C227D70457BD}">
      <dgm:prSet/>
      <dgm:spPr/>
      <dgm:t>
        <a:bodyPr/>
        <a:lstStyle/>
        <a:p>
          <a:endParaRPr lang="en-US"/>
        </a:p>
      </dgm:t>
    </dgm:pt>
    <dgm:pt modelId="{F2387822-22B7-4F62-8956-4C61B3397E5F}" type="sibTrans" cxnId="{518BC4A2-B067-4C1B-8BE6-C227D70457BD}">
      <dgm:prSet/>
      <dgm:spPr/>
      <dgm:t>
        <a:bodyPr/>
        <a:lstStyle/>
        <a:p>
          <a:endParaRPr lang="en-US"/>
        </a:p>
      </dgm:t>
    </dgm:pt>
    <dgm:pt modelId="{BF4152B8-400A-46B4-9256-984A7E2FAE74}" type="pres">
      <dgm:prSet presAssocID="{1E4C3839-CE70-44AF-81EB-70BEB650534C}" presName="diagram" presStyleCnt="0">
        <dgm:presLayoutVars>
          <dgm:dir/>
          <dgm:resizeHandles val="exact"/>
        </dgm:presLayoutVars>
      </dgm:prSet>
      <dgm:spPr/>
    </dgm:pt>
    <dgm:pt modelId="{4C5D46FF-40DD-45B0-B187-8D5DE26C926F}" type="pres">
      <dgm:prSet presAssocID="{1E7F266B-CB41-425A-8A29-73F2D7071D55}" presName="node" presStyleLbl="node1" presStyleIdx="0" presStyleCnt="4">
        <dgm:presLayoutVars>
          <dgm:bulletEnabled val="1"/>
        </dgm:presLayoutVars>
      </dgm:prSet>
      <dgm:spPr/>
    </dgm:pt>
    <dgm:pt modelId="{84A4100D-CFEA-4BAA-A5DD-0087FB94BACD}" type="pres">
      <dgm:prSet presAssocID="{B836FCBC-0AE8-40DA-AC49-C7D387F49A59}" presName="sibTrans" presStyleCnt="0"/>
      <dgm:spPr/>
    </dgm:pt>
    <dgm:pt modelId="{96EA0BEA-19C8-424E-9A52-7DFD6E1A69DC}" type="pres">
      <dgm:prSet presAssocID="{DFC3C8A7-1973-4DA6-B6F6-F1D9C62088EE}" presName="node" presStyleLbl="node1" presStyleIdx="1" presStyleCnt="4">
        <dgm:presLayoutVars>
          <dgm:bulletEnabled val="1"/>
        </dgm:presLayoutVars>
      </dgm:prSet>
      <dgm:spPr/>
    </dgm:pt>
    <dgm:pt modelId="{4C3675FB-33BE-4C9C-9AEE-4833CF1DADD7}" type="pres">
      <dgm:prSet presAssocID="{3912999F-1A43-4740-AB0E-8060C8405E5C}" presName="sibTrans" presStyleCnt="0"/>
      <dgm:spPr/>
    </dgm:pt>
    <dgm:pt modelId="{03BAE3D5-D8D7-40D7-AD69-36752DE969DB}" type="pres">
      <dgm:prSet presAssocID="{911ED941-2496-42E2-A110-DC340AA10190}" presName="node" presStyleLbl="node1" presStyleIdx="2" presStyleCnt="4">
        <dgm:presLayoutVars>
          <dgm:bulletEnabled val="1"/>
        </dgm:presLayoutVars>
      </dgm:prSet>
      <dgm:spPr/>
    </dgm:pt>
    <dgm:pt modelId="{69BEDD34-71A8-4A14-9491-7AC63C3A72BA}" type="pres">
      <dgm:prSet presAssocID="{627D5585-EC9B-45E8-A485-A31CBB3C78A4}" presName="sibTrans" presStyleCnt="0"/>
      <dgm:spPr/>
    </dgm:pt>
    <dgm:pt modelId="{EF9A9E91-CD06-48C9-87C6-5128DD595FCE}" type="pres">
      <dgm:prSet presAssocID="{3E048F08-620F-46AD-A3A1-6354B21E3649}" presName="node" presStyleLbl="node1" presStyleIdx="3" presStyleCnt="4">
        <dgm:presLayoutVars>
          <dgm:bulletEnabled val="1"/>
        </dgm:presLayoutVars>
      </dgm:prSet>
      <dgm:spPr/>
    </dgm:pt>
  </dgm:ptLst>
  <dgm:cxnLst>
    <dgm:cxn modelId="{89E8E619-BA52-44D9-8284-6B667E755684}" type="presOf" srcId="{1E4C3839-CE70-44AF-81EB-70BEB650534C}" destId="{BF4152B8-400A-46B4-9256-984A7E2FAE74}" srcOrd="0" destOrd="0" presId="urn:microsoft.com/office/officeart/2005/8/layout/default"/>
    <dgm:cxn modelId="{5124E81A-55DC-4759-A454-8C5E360FE91A}" type="presOf" srcId="{DFC3C8A7-1973-4DA6-B6F6-F1D9C62088EE}" destId="{96EA0BEA-19C8-424E-9A52-7DFD6E1A69DC}" srcOrd="0" destOrd="0" presId="urn:microsoft.com/office/officeart/2005/8/layout/default"/>
    <dgm:cxn modelId="{2133B467-8B24-4556-A470-E82F4F59D205}" srcId="{1E4C3839-CE70-44AF-81EB-70BEB650534C}" destId="{DFC3C8A7-1973-4DA6-B6F6-F1D9C62088EE}" srcOrd="1" destOrd="0" parTransId="{09D73203-33F2-4A5D-A32D-FFCA13C6E0F5}" sibTransId="{3912999F-1A43-4740-AB0E-8060C8405E5C}"/>
    <dgm:cxn modelId="{F2BCCF68-C2A3-410D-B71C-2BB7BD2623DA}" srcId="{1E4C3839-CE70-44AF-81EB-70BEB650534C}" destId="{1E7F266B-CB41-425A-8A29-73F2D7071D55}" srcOrd="0" destOrd="0" parTransId="{215A4781-9A8C-4EE4-BF5D-EE49A0E32935}" sibTransId="{B836FCBC-0AE8-40DA-AC49-C7D387F49A59}"/>
    <dgm:cxn modelId="{8FEAFC8C-3BE4-4B77-91C0-ED1EB172355A}" type="presOf" srcId="{3E048F08-620F-46AD-A3A1-6354B21E3649}" destId="{EF9A9E91-CD06-48C9-87C6-5128DD595FCE}" srcOrd="0" destOrd="0" presId="urn:microsoft.com/office/officeart/2005/8/layout/default"/>
    <dgm:cxn modelId="{69B4D59F-6E80-470F-88D3-99BE519A1BC9}" type="presOf" srcId="{1E7F266B-CB41-425A-8A29-73F2D7071D55}" destId="{4C5D46FF-40DD-45B0-B187-8D5DE26C926F}" srcOrd="0" destOrd="0" presId="urn:microsoft.com/office/officeart/2005/8/layout/default"/>
    <dgm:cxn modelId="{518BC4A2-B067-4C1B-8BE6-C227D70457BD}" srcId="{1E4C3839-CE70-44AF-81EB-70BEB650534C}" destId="{3E048F08-620F-46AD-A3A1-6354B21E3649}" srcOrd="3" destOrd="0" parTransId="{4F5510A4-8163-491F-8AF0-12E934B9B57C}" sibTransId="{F2387822-22B7-4F62-8956-4C61B3397E5F}"/>
    <dgm:cxn modelId="{4951AEC1-49BF-4E5E-8A1D-D3C90849EF05}" type="presOf" srcId="{911ED941-2496-42E2-A110-DC340AA10190}" destId="{03BAE3D5-D8D7-40D7-AD69-36752DE969DB}" srcOrd="0" destOrd="0" presId="urn:microsoft.com/office/officeart/2005/8/layout/default"/>
    <dgm:cxn modelId="{5006E7FB-DC9C-4364-8C26-1E76B6EAAC32}" srcId="{1E4C3839-CE70-44AF-81EB-70BEB650534C}" destId="{911ED941-2496-42E2-A110-DC340AA10190}" srcOrd="2" destOrd="0" parTransId="{494313C3-7107-413A-9405-87FC85B7F29E}" sibTransId="{627D5585-EC9B-45E8-A485-A31CBB3C78A4}"/>
    <dgm:cxn modelId="{30A82424-C818-42DC-ABA3-DE0C79CCFC92}" type="presParOf" srcId="{BF4152B8-400A-46B4-9256-984A7E2FAE74}" destId="{4C5D46FF-40DD-45B0-B187-8D5DE26C926F}" srcOrd="0" destOrd="0" presId="urn:microsoft.com/office/officeart/2005/8/layout/default"/>
    <dgm:cxn modelId="{E7ECFDAD-50AC-4520-8A12-B79A95192AE7}" type="presParOf" srcId="{BF4152B8-400A-46B4-9256-984A7E2FAE74}" destId="{84A4100D-CFEA-4BAA-A5DD-0087FB94BACD}" srcOrd="1" destOrd="0" presId="urn:microsoft.com/office/officeart/2005/8/layout/default"/>
    <dgm:cxn modelId="{5794871C-6DCB-4506-9245-5AB94ED82A74}" type="presParOf" srcId="{BF4152B8-400A-46B4-9256-984A7E2FAE74}" destId="{96EA0BEA-19C8-424E-9A52-7DFD6E1A69DC}" srcOrd="2" destOrd="0" presId="urn:microsoft.com/office/officeart/2005/8/layout/default"/>
    <dgm:cxn modelId="{CED11D42-7689-4F55-B239-5B42171F396D}" type="presParOf" srcId="{BF4152B8-400A-46B4-9256-984A7E2FAE74}" destId="{4C3675FB-33BE-4C9C-9AEE-4833CF1DADD7}" srcOrd="3" destOrd="0" presId="urn:microsoft.com/office/officeart/2005/8/layout/default"/>
    <dgm:cxn modelId="{2244BA37-E46A-472A-BD81-02187D2D29B3}" type="presParOf" srcId="{BF4152B8-400A-46B4-9256-984A7E2FAE74}" destId="{03BAE3D5-D8D7-40D7-AD69-36752DE969DB}" srcOrd="4" destOrd="0" presId="urn:microsoft.com/office/officeart/2005/8/layout/default"/>
    <dgm:cxn modelId="{325C085B-C64A-4D69-9A72-F6E6203B5FB3}" type="presParOf" srcId="{BF4152B8-400A-46B4-9256-984A7E2FAE74}" destId="{69BEDD34-71A8-4A14-9491-7AC63C3A72BA}" srcOrd="5" destOrd="0" presId="urn:microsoft.com/office/officeart/2005/8/layout/default"/>
    <dgm:cxn modelId="{2C9FC8B6-47AA-4116-BA5E-B00BCB633A75}" type="presParOf" srcId="{BF4152B8-400A-46B4-9256-984A7E2FAE74}" destId="{EF9A9E91-CD06-48C9-87C6-5128DD595FC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C9308E-D1CD-4F05-9D22-B5CA23F0F882}">
      <dsp:nvSpPr>
        <dsp:cNvPr id="0" name=""/>
        <dsp:cNvSpPr/>
      </dsp:nvSpPr>
      <dsp:spPr>
        <a:xfrm>
          <a:off x="0" y="326"/>
          <a:ext cx="69919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A1AA0-5251-46B9-ACFA-D28C9133A96D}">
      <dsp:nvSpPr>
        <dsp:cNvPr id="0" name=""/>
        <dsp:cNvSpPr/>
      </dsp:nvSpPr>
      <dsp:spPr>
        <a:xfrm>
          <a:off x="0" y="326"/>
          <a:ext cx="6991966" cy="53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Zones of Regulation</a:t>
          </a:r>
          <a:endParaRPr lang="en-US" sz="2400" kern="1200"/>
        </a:p>
      </dsp:txBody>
      <dsp:txXfrm>
        <a:off x="0" y="326"/>
        <a:ext cx="6991966" cy="535400"/>
      </dsp:txXfrm>
    </dsp:sp>
    <dsp:sp modelId="{77ABF0BD-AA54-4229-955E-D109DB43FD80}">
      <dsp:nvSpPr>
        <dsp:cNvPr id="0" name=""/>
        <dsp:cNvSpPr/>
      </dsp:nvSpPr>
      <dsp:spPr>
        <a:xfrm>
          <a:off x="0" y="535727"/>
          <a:ext cx="69919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3F6E0A-4719-4864-BCEA-AFE88B0F654C}">
      <dsp:nvSpPr>
        <dsp:cNvPr id="0" name=""/>
        <dsp:cNvSpPr/>
      </dsp:nvSpPr>
      <dsp:spPr>
        <a:xfrm>
          <a:off x="0" y="535727"/>
          <a:ext cx="6991966" cy="53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Mindfulness Pod</a:t>
          </a:r>
          <a:endParaRPr lang="en-US" sz="2400" kern="1200"/>
        </a:p>
      </dsp:txBody>
      <dsp:txXfrm>
        <a:off x="0" y="535727"/>
        <a:ext cx="6991966" cy="535400"/>
      </dsp:txXfrm>
    </dsp:sp>
    <dsp:sp modelId="{5FA1FC7B-592E-4604-BDF6-3947841FC116}">
      <dsp:nvSpPr>
        <dsp:cNvPr id="0" name=""/>
        <dsp:cNvSpPr/>
      </dsp:nvSpPr>
      <dsp:spPr>
        <a:xfrm>
          <a:off x="0" y="1071127"/>
          <a:ext cx="69919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DCABA5-5455-4018-A4AC-9AB4D0494684}">
      <dsp:nvSpPr>
        <dsp:cNvPr id="0" name=""/>
        <dsp:cNvSpPr/>
      </dsp:nvSpPr>
      <dsp:spPr>
        <a:xfrm>
          <a:off x="0" y="1071127"/>
          <a:ext cx="6991966" cy="53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Mental Health Ambassadors</a:t>
          </a:r>
          <a:endParaRPr lang="en-US" sz="2400" kern="1200"/>
        </a:p>
      </dsp:txBody>
      <dsp:txXfrm>
        <a:off x="0" y="1071127"/>
        <a:ext cx="6991966" cy="535400"/>
      </dsp:txXfrm>
    </dsp:sp>
    <dsp:sp modelId="{C9B26973-6C6D-4C5C-955F-62DD39AE810E}">
      <dsp:nvSpPr>
        <dsp:cNvPr id="0" name=""/>
        <dsp:cNvSpPr/>
      </dsp:nvSpPr>
      <dsp:spPr>
        <a:xfrm>
          <a:off x="0" y="1606528"/>
          <a:ext cx="69919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155DA-ED27-4475-A7F9-CF20D47A1245}">
      <dsp:nvSpPr>
        <dsp:cNvPr id="0" name=""/>
        <dsp:cNvSpPr/>
      </dsp:nvSpPr>
      <dsp:spPr>
        <a:xfrm>
          <a:off x="0" y="1606528"/>
          <a:ext cx="6991966" cy="53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Hello Yellow</a:t>
          </a:r>
          <a:endParaRPr lang="en-US" sz="2400" kern="1200"/>
        </a:p>
      </dsp:txBody>
      <dsp:txXfrm>
        <a:off x="0" y="1606528"/>
        <a:ext cx="6991966" cy="535400"/>
      </dsp:txXfrm>
    </dsp:sp>
    <dsp:sp modelId="{6257255A-56EF-4D5F-8400-0AB501DCA8DE}">
      <dsp:nvSpPr>
        <dsp:cNvPr id="0" name=""/>
        <dsp:cNvSpPr/>
      </dsp:nvSpPr>
      <dsp:spPr>
        <a:xfrm>
          <a:off x="0" y="2141928"/>
          <a:ext cx="69919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16B5ED-7C1A-4D68-A419-FFBA68776122}">
      <dsp:nvSpPr>
        <dsp:cNvPr id="0" name=""/>
        <dsp:cNvSpPr/>
      </dsp:nvSpPr>
      <dsp:spPr>
        <a:xfrm>
          <a:off x="0" y="2141928"/>
          <a:ext cx="6991966" cy="535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Sensory Room</a:t>
          </a:r>
          <a:endParaRPr lang="en-US" sz="2400" kern="1200"/>
        </a:p>
      </dsp:txBody>
      <dsp:txXfrm>
        <a:off x="0" y="2141928"/>
        <a:ext cx="6991966" cy="535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D46FF-40DD-45B0-B187-8D5DE26C926F}">
      <dsp:nvSpPr>
        <dsp:cNvPr id="0" name=""/>
        <dsp:cNvSpPr/>
      </dsp:nvSpPr>
      <dsp:spPr>
        <a:xfrm>
          <a:off x="714" y="911988"/>
          <a:ext cx="2785574" cy="16713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baseline="0" dirty="0"/>
            <a:t>Tuesday and Thursday</a:t>
          </a:r>
        </a:p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baseline="0" dirty="0"/>
            <a:t> PE</a:t>
          </a:r>
          <a:endParaRPr lang="en-US" sz="2600" kern="1200" dirty="0"/>
        </a:p>
      </dsp:txBody>
      <dsp:txXfrm>
        <a:off x="714" y="911988"/>
        <a:ext cx="2785574" cy="1671344"/>
      </dsp:txXfrm>
    </dsp:sp>
    <dsp:sp modelId="{96EA0BEA-19C8-424E-9A52-7DFD6E1A69DC}">
      <dsp:nvSpPr>
        <dsp:cNvPr id="0" name=""/>
        <dsp:cNvSpPr/>
      </dsp:nvSpPr>
      <dsp:spPr>
        <a:xfrm>
          <a:off x="3064845" y="911988"/>
          <a:ext cx="2785574" cy="16713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/>
            <a:t>Wednesday</a:t>
          </a:r>
        </a:p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/>
            <a:t> </a:t>
          </a:r>
          <a:r>
            <a:rPr lang="en-GB" sz="2600" b="0" kern="1200" dirty="0"/>
            <a:t>New </a:t>
          </a:r>
          <a:r>
            <a:rPr lang="en-GB" sz="2600" kern="1200" dirty="0"/>
            <a:t>Spellings / homework </a:t>
          </a:r>
          <a:endParaRPr lang="en-US" sz="2600" kern="1200" dirty="0"/>
        </a:p>
      </dsp:txBody>
      <dsp:txXfrm>
        <a:off x="3064845" y="911988"/>
        <a:ext cx="2785574" cy="1671344"/>
      </dsp:txXfrm>
    </dsp:sp>
    <dsp:sp modelId="{03BAE3D5-D8D7-40D7-AD69-36752DE969DB}">
      <dsp:nvSpPr>
        <dsp:cNvPr id="0" name=""/>
        <dsp:cNvSpPr/>
      </dsp:nvSpPr>
      <dsp:spPr>
        <a:xfrm>
          <a:off x="714" y="2861890"/>
          <a:ext cx="2785574" cy="16713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/>
            <a:t>Wednesday</a:t>
          </a:r>
        </a:p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 Change Books</a:t>
          </a:r>
          <a:endParaRPr lang="en-US" sz="2600" kern="1200" dirty="0"/>
        </a:p>
      </dsp:txBody>
      <dsp:txXfrm>
        <a:off x="714" y="2861890"/>
        <a:ext cx="2785574" cy="1671344"/>
      </dsp:txXfrm>
    </dsp:sp>
    <dsp:sp modelId="{EF9A9E91-CD06-48C9-87C6-5128DD595FCE}">
      <dsp:nvSpPr>
        <dsp:cNvPr id="0" name=""/>
        <dsp:cNvSpPr/>
      </dsp:nvSpPr>
      <dsp:spPr>
        <a:xfrm>
          <a:off x="3064845" y="2861890"/>
          <a:ext cx="2785574" cy="16713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/>
            <a:t>Mornings</a:t>
          </a:r>
        </a:p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Outdoor Learning Opportunities</a:t>
          </a:r>
          <a:endParaRPr lang="en-US" sz="2600" kern="1200" dirty="0"/>
        </a:p>
      </dsp:txBody>
      <dsp:txXfrm>
        <a:off x="3064845" y="2861890"/>
        <a:ext cx="2785574" cy="1671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2A9FBCBE-25AB-4811-ACF1-D4FA7B303A1C}" type="datetimeFigureOut">
              <a:rPr lang="en-GB" smtClean="0"/>
              <a:t>28/11/2025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118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9118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7016F3DB-7038-43D0-B32B-ED8680176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842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9EC05128-A38C-448E-9104-A5E9E95A7652}" type="datetimeFigureOut">
              <a:rPr lang="en-GB" smtClean="0"/>
              <a:t>28/11/2025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87C89F60-1A11-49B6-A487-995FBDDF23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03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89F60-1A11-49B6-A487-995FBDDF231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012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89F60-1A11-49B6-A487-995FBDDF231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420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23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69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403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06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41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54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33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257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45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448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401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647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7620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70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678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944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018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766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85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560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4687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2269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343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6131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2264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1624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79382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6938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82609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5693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115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90F0-9355-471A-B984-B933FFCBB9B5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3048-51B5-43DB-935F-FACD1C63E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535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03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  <p:sldLayoutId id="2147484112" r:id="rId12"/>
    <p:sldLayoutId id="2147484113" r:id="rId13"/>
    <p:sldLayoutId id="2147484114" r:id="rId14"/>
    <p:sldLayoutId id="2147484115" r:id="rId15"/>
    <p:sldLayoutId id="214748411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C2D63-818A-4CAD-955D-7716F6A82401}" type="datetimeFigureOut">
              <a:rPr lang="en-GB" smtClean="0"/>
              <a:pPr/>
              <a:t>28/11/2025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39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  <p:sldLayoutId id="2147484293" r:id="rId12"/>
    <p:sldLayoutId id="2147484294" r:id="rId13"/>
    <p:sldLayoutId id="2147484295" r:id="rId14"/>
    <p:sldLayoutId id="2147484296" r:id="rId15"/>
    <p:sldLayoutId id="214748429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12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wmf"/><Relationship Id="rId11" Type="http://schemas.openxmlformats.org/officeDocument/2006/relationships/image" Target="../media/image27.png"/><Relationship Id="rId5" Type="http://schemas.openxmlformats.org/officeDocument/2006/relationships/image" Target="../media/image23.wmf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.png"/><Relationship Id="rId5" Type="http://schemas.openxmlformats.org/officeDocument/2006/relationships/hyperlink" Target="https://www.risingstars-uk.com/boost" TargetMode="Externa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hyperlink" Target="http://www.ttrockstars.com/" TargetMode="External"/><Relationship Id="rId7" Type="http://schemas.openxmlformats.org/officeDocument/2006/relationships/image" Target="../media/image41.png"/><Relationship Id="rId12" Type="http://schemas.openxmlformats.org/officeDocument/2006/relationships/image" Target="../media/image1.png"/><Relationship Id="rId2" Type="http://schemas.openxmlformats.org/officeDocument/2006/relationships/hyperlink" Target="http://www.mathsframe.co.uk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hyperlink" Target="http://www.maths.co.uk/" TargetMode="External"/><Relationship Id="rId10" Type="http://schemas.openxmlformats.org/officeDocument/2006/relationships/image" Target="../media/image44.jpeg"/><Relationship Id="rId4" Type="http://schemas.openxmlformats.org/officeDocument/2006/relationships/hyperlink" Target="http://www.numbots.com/" TargetMode="External"/><Relationship Id="rId9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enquiries@redfieldedgeprimary.co.uk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0752" y="1265314"/>
            <a:ext cx="3224750" cy="3249131"/>
          </a:xfrm>
        </p:spPr>
        <p:txBody>
          <a:bodyPr>
            <a:normAutofit fontScale="90000"/>
          </a:bodyPr>
          <a:lstStyle/>
          <a:p>
            <a:pPr algn="l"/>
            <a:r>
              <a:rPr lang="en-GB" sz="5000" b="1"/>
              <a:t>Welcome to</a:t>
            </a:r>
            <a:br>
              <a:rPr lang="en-GB" sz="5000" b="1"/>
            </a:br>
            <a:r>
              <a:rPr lang="en-GB" sz="5000" b="1"/>
              <a:t>Hazel Class</a:t>
            </a:r>
            <a:br>
              <a:rPr lang="en-GB" sz="5000" b="1"/>
            </a:br>
            <a:r>
              <a:rPr lang="en-GB" sz="5000" b="1"/>
              <a:t>Year 1</a:t>
            </a:r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380" y="1270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D67E8E-D152-A77B-D995-73E6FE7B20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53" y="2020850"/>
            <a:ext cx="2824269" cy="282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4822" y="858582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Meet The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887" y="4844374"/>
            <a:ext cx="164938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Mrs Stiby</a:t>
            </a:r>
          </a:p>
          <a:p>
            <a:pPr algn="ctr"/>
            <a:r>
              <a:rPr lang="en-GB" sz="16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Class teacher</a:t>
            </a:r>
          </a:p>
          <a:p>
            <a:endParaRPr lang="en-GB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4000" y="4844374"/>
            <a:ext cx="193451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Miss Cottrell</a:t>
            </a:r>
            <a:endParaRPr lang="en-GB" sz="28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en-GB" sz="16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Teaching Assistant</a:t>
            </a:r>
          </a:p>
          <a:p>
            <a:pPr algn="ctr"/>
            <a:r>
              <a:rPr lang="en-GB" sz="16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Breakfast Club</a:t>
            </a:r>
          </a:p>
          <a:p>
            <a:endParaRPr lang="en-GB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2780" y="4844374"/>
            <a:ext cx="16249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Mrs Bailey</a:t>
            </a:r>
          </a:p>
          <a:p>
            <a:pPr algn="ctr"/>
            <a:r>
              <a:rPr lang="en-GB" sz="16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Teaching Assistant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2F1037-32E0-6CBF-61F2-F43EAD37E06B}"/>
              </a:ext>
            </a:extLst>
          </p:cNvPr>
          <p:cNvSpPr txBox="1"/>
          <p:nvPr/>
        </p:nvSpPr>
        <p:spPr>
          <a:xfrm>
            <a:off x="7150819" y="4844374"/>
            <a:ext cx="1934518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Mrs Davies</a:t>
            </a:r>
          </a:p>
          <a:p>
            <a:pPr algn="ctr"/>
            <a:r>
              <a:rPr lang="en-GB" sz="16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PPA</a:t>
            </a:r>
          </a:p>
          <a:p>
            <a:pPr algn="ctr"/>
            <a:endParaRPr lang="en-GB" sz="16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en-GB" sz="16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Tuesday afternoons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09918FF-9642-CCAC-D70E-64221B0CA7DE}"/>
              </a:ext>
            </a:extLst>
          </p:cNvPr>
          <p:cNvGrpSpPr/>
          <p:nvPr/>
        </p:nvGrpSpPr>
        <p:grpSpPr>
          <a:xfrm>
            <a:off x="264038" y="1859064"/>
            <a:ext cx="8650707" cy="2872420"/>
            <a:chOff x="414790" y="2074612"/>
            <a:chExt cx="8157414" cy="2538708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67ECAE4-6407-EEE5-D8AF-D59497BF37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76" t="1960" r="9814" b="5352"/>
            <a:stretch>
              <a:fillRect/>
            </a:stretch>
          </p:blipFill>
          <p:spPr bwMode="auto">
            <a:xfrm>
              <a:off x="3807994" y="2082313"/>
              <a:ext cx="1437528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4CAFA799-78F4-ABF4-FB12-B8707371300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64" t="2848" r="13669" b="-151"/>
            <a:stretch>
              <a:fillRect/>
            </a:stretch>
          </p:blipFill>
          <p:spPr bwMode="auto">
            <a:xfrm>
              <a:off x="2142181" y="2074612"/>
              <a:ext cx="1440001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18E3CAB-ADFF-944A-B268-781A45A17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11" t="-368" r="11396" b="368"/>
            <a:stretch>
              <a:fillRect/>
            </a:stretch>
          </p:blipFill>
          <p:spPr>
            <a:xfrm>
              <a:off x="7134675" y="2074612"/>
              <a:ext cx="1437529" cy="25387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15E6295-CC77-0CF5-64E5-E418DF5201A5}"/>
                </a:ext>
              </a:extLst>
            </p:cNvPr>
            <p:cNvPicPr>
              <a:picLocks/>
            </p:cNvPicPr>
            <p:nvPr/>
          </p:nvPicPr>
          <p:blipFill>
            <a:blip r:embed="rId5"/>
            <a:srcRect l="7004" t="-595" r="11707" b="741"/>
            <a:stretch>
              <a:fillRect/>
            </a:stretch>
          </p:blipFill>
          <p:spPr>
            <a:xfrm>
              <a:off x="414790" y="2074612"/>
              <a:ext cx="1440001" cy="2520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BAD161B-B8E0-BFC7-2F60-3E99E24AC0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62" t="26907" r="6744" b="19682"/>
            <a:stretch>
              <a:fillRect/>
            </a:stretch>
          </p:blipFill>
          <p:spPr bwMode="auto">
            <a:xfrm rot="5400000">
              <a:off x="4933949" y="2619699"/>
              <a:ext cx="2512299" cy="143752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9E9217C-12F6-B040-6E96-6A99F89FE829}"/>
              </a:ext>
            </a:extLst>
          </p:cNvPr>
          <p:cNvSpPr txBox="1"/>
          <p:nvPr/>
        </p:nvSpPr>
        <p:spPr>
          <a:xfrm>
            <a:off x="5386892" y="4844374"/>
            <a:ext cx="1826285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Miss Smart</a:t>
            </a:r>
          </a:p>
          <a:p>
            <a:pPr algn="ctr"/>
            <a:r>
              <a:rPr lang="en-GB" sz="16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Teaching Assistant Apprentice</a:t>
            </a:r>
          </a:p>
          <a:p>
            <a:pPr algn="ctr"/>
            <a:r>
              <a:rPr lang="en-GB" sz="16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After School Club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F714D0-FB7D-9570-4801-E227706953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1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1"/>
    </mc:Choice>
    <mc:Fallback xmlns="">
      <p:transition spd="slow" advTm="405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332656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Routine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7FCE4A-41E3-0B7B-CAB4-BE9808391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509119"/>
            <a:ext cx="8064896" cy="51759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6362A7-D978-C128-B460-CC8F708B5F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1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86"/>
    </mc:Choice>
    <mc:Fallback xmlns="">
      <p:transition spd="slow" advTm="1628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BFF60B97-5EB1-411D-9287-82F79E225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674D93F-5BDC-4ACB-A8CA-7E9816511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928BCD-A664-442D-ABA1-C3CFBED99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BA984793-63CC-45CB-A884-996FAAC233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2F0C28C5-1A58-4CFD-AE80-A035DCD73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95D7054E-4DD9-45B4-9774-43146D6C7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8" name="Rectangle 27">
              <a:extLst>
                <a:ext uri="{FF2B5EF4-FFF2-40B4-BE49-F238E27FC236}">
                  <a16:creationId xmlns:a16="http://schemas.microsoft.com/office/drawing/2014/main" id="{B82025D2-80F5-4523-8D68-3831F8711F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BC890E5E-6997-4B43-8F03-33C4CA22B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A8F61413-378E-434E-BB32-C83A8B826E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22FCA4F9-826F-46CC-97AA-E951F199A6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96E65488-263B-49DE-A257-2F1775214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221965" y="133616"/>
            <a:ext cx="383608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b="1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Playtime and Lunchtime</a:t>
            </a:r>
          </a:p>
        </p:txBody>
      </p:sp>
      <p:pic>
        <p:nvPicPr>
          <p:cNvPr id="8" name="Picture 6" descr="Drinking milk probably does not cause breast cancer - The Washington Post">
            <a:extLst>
              <a:ext uri="{FF2B5EF4-FFF2-40B4-BE49-F238E27FC236}">
                <a16:creationId xmlns:a16="http://schemas.microsoft.com/office/drawing/2014/main" id="{9CB922BC-E6E7-574A-BFBC-2E8AF35C6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0" r="14500" b="1"/>
          <a:stretch>
            <a:fillRect/>
          </a:stretch>
        </p:blipFill>
        <p:spPr bwMode="auto">
          <a:xfrm>
            <a:off x="381852" y="10"/>
            <a:ext cx="2638407" cy="2282808"/>
          </a:xfrm>
          <a:custGeom>
            <a:avLst/>
            <a:gdLst/>
            <a:ahLst/>
            <a:cxnLst/>
            <a:rect l="l" t="t" r="r" b="b"/>
            <a:pathLst>
              <a:path w="3517876" h="2282818">
                <a:moveTo>
                  <a:pt x="339471" y="0"/>
                </a:moveTo>
                <a:lnTo>
                  <a:pt x="3517876" y="0"/>
                </a:lnTo>
                <a:lnTo>
                  <a:pt x="3471247" y="312174"/>
                </a:lnTo>
                <a:lnTo>
                  <a:pt x="3471133" y="312174"/>
                </a:lnTo>
                <a:lnTo>
                  <a:pt x="3176778" y="2282818"/>
                </a:lnTo>
                <a:lnTo>
                  <a:pt x="0" y="228281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10 fruits you should be eating and 10 you shouldn't">
            <a:extLst>
              <a:ext uri="{FF2B5EF4-FFF2-40B4-BE49-F238E27FC236}">
                <a16:creationId xmlns:a16="http://schemas.microsoft.com/office/drawing/2014/main" id="{735AE8D1-361B-5E49-BCB1-48C701DCD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5" r="10351" b="1"/>
          <a:stretch>
            <a:fillRect/>
          </a:stretch>
        </p:blipFill>
        <p:spPr bwMode="auto">
          <a:xfrm>
            <a:off x="127249" y="2289183"/>
            <a:ext cx="2636117" cy="2273270"/>
          </a:xfrm>
          <a:custGeom>
            <a:avLst/>
            <a:gdLst/>
            <a:ahLst/>
            <a:cxnLst/>
            <a:rect l="l" t="t" r="r" b="b"/>
            <a:pathLst>
              <a:path w="3514822" h="2273270">
                <a:moveTo>
                  <a:pt x="338051" y="0"/>
                </a:moveTo>
                <a:lnTo>
                  <a:pt x="3514822" y="0"/>
                </a:lnTo>
                <a:lnTo>
                  <a:pt x="3175264" y="2273270"/>
                </a:lnTo>
                <a:lnTo>
                  <a:pt x="0" y="227327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x-Fat Duck chef launches toast-based restaurant">
            <a:extLst>
              <a:ext uri="{FF2B5EF4-FFF2-40B4-BE49-F238E27FC236}">
                <a16:creationId xmlns:a16="http://schemas.microsoft.com/office/drawing/2014/main" id="{84CF746D-85A2-764E-9019-18904FFE1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" r="38065" b="-4"/>
          <a:stretch>
            <a:fillRect/>
          </a:stretch>
        </p:blipFill>
        <p:spPr bwMode="auto">
          <a:xfrm>
            <a:off x="-7974" y="4565636"/>
            <a:ext cx="2516671" cy="2292364"/>
          </a:xfrm>
          <a:custGeom>
            <a:avLst/>
            <a:gdLst/>
            <a:ahLst/>
            <a:cxnLst/>
            <a:rect l="l" t="t" r="r" b="b"/>
            <a:pathLst>
              <a:path w="3355563" h="2292364">
                <a:moveTo>
                  <a:pt x="180299" y="0"/>
                </a:moveTo>
                <a:lnTo>
                  <a:pt x="3355563" y="0"/>
                </a:lnTo>
                <a:lnTo>
                  <a:pt x="3013153" y="2292364"/>
                </a:lnTo>
                <a:lnTo>
                  <a:pt x="0" y="2292364"/>
                </a:lnTo>
                <a:lnTo>
                  <a:pt x="0" y="12124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Isosceles Triangle 30">
            <a:extLst>
              <a:ext uri="{FF2B5EF4-FFF2-40B4-BE49-F238E27FC236}">
                <a16:creationId xmlns:a16="http://schemas.microsoft.com/office/drawing/2014/main" id="{FD076C4F-CB47-4A2D-95A1-9D5E3C2B7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7975" y="0"/>
            <a:ext cx="63194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EAF915B-5344-46DC-8097-7DAF06277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2924" y="2282818"/>
            <a:ext cx="24045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0B738F4-B505-468D-996C-FEC3D1CA1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2022" y="4565636"/>
            <a:ext cx="24045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Isosceles Triangle 30">
            <a:extLst>
              <a:ext uri="{FF2B5EF4-FFF2-40B4-BE49-F238E27FC236}">
                <a16:creationId xmlns:a16="http://schemas.microsoft.com/office/drawing/2014/main" id="{6F953D60-C1AF-4BFA-9B22-BFE8F0BA1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727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061876" y="1564283"/>
            <a:ext cx="4634765" cy="51600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Morning Playtime 10:30 - 10:45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Healthy snack from home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Fruit (free)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Toast (paid for in advance)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Milk (paid for in advance).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Lunchtime 12:15 - 1:15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Children go into the hall at 12:15 to eat their packed lunch or hot dinner (booked in advance).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When the children finish eating, they go outside and play until 1:15.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Afternoons 2:20 - 3:30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Children are offered fruit (free).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3F4D86-1EA0-63C1-DFB3-0FDEDAA2CD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"/>
    </mc:Choice>
    <mc:Fallback xmlns="">
      <p:transition spd="slow" advTm="12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2346" y="609600"/>
            <a:ext cx="3913155" cy="1320800"/>
          </a:xfrm>
        </p:spPr>
        <p:txBody>
          <a:bodyPr>
            <a:normAutofit/>
          </a:bodyPr>
          <a:lstStyle/>
          <a:p>
            <a:r>
              <a:rPr lang="en-GB" b="1"/>
              <a:t>Mosaic Partnership Trust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32" y="333498"/>
            <a:ext cx="2362896" cy="237198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2346" y="2160589"/>
            <a:ext cx="4698006" cy="388077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dirty="0"/>
              <a:t>We are part of the Mosaic Partnership Trust and work closely with 11 other schools.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Networks for leaders in school</a:t>
            </a:r>
          </a:p>
          <a:p>
            <a:r>
              <a:rPr lang="en-GB" dirty="0"/>
              <a:t>Joint training for all staff</a:t>
            </a:r>
          </a:p>
          <a:p>
            <a:r>
              <a:rPr lang="en-GB" dirty="0"/>
              <a:t>Shared resources</a:t>
            </a:r>
          </a:p>
          <a:p>
            <a:r>
              <a:rPr lang="en-GB" dirty="0"/>
              <a:t>Shared expertise</a:t>
            </a:r>
          </a:p>
          <a:p>
            <a:r>
              <a:rPr lang="en-GB" dirty="0"/>
              <a:t>Opportunities for children – sports competitions, music…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FC3FC64-2EF1-81A9-E5BB-A29C4EAF2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91" y="2799804"/>
            <a:ext cx="2088378" cy="260234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0098F24-67A7-AF6F-9895-B61774127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492" y="5445224"/>
            <a:ext cx="2088378" cy="85964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B7D0A8D5-26E3-3C4B-A384-D02A6E0F4A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02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2980" y="1116093"/>
            <a:ext cx="5677252" cy="59840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Behaviour </a:t>
            </a:r>
            <a:br>
              <a:rPr lang="en-GB" dirty="0"/>
            </a:br>
            <a:r>
              <a:rPr lang="en-GB" dirty="0"/>
              <a:t>at Redfield Edge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552" y="1714501"/>
            <a:ext cx="782085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All Mosaic Partnership Trust schools should: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dirty="0"/>
              <a:t>encourage children to treat others as they would want to be treated, with respect and appreciation of difference and diversity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dirty="0"/>
              <a:t>celebrate and reward positive choices of behaviour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dirty="0"/>
              <a:t>provide a safe, secure, reflective and happy environment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dirty="0"/>
              <a:t>believe every individual in the school community needs to take responsibility for their own actions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dirty="0"/>
              <a:t>support through help, encouragement and positive modelling of expectations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dirty="0"/>
              <a:t>accept that mistakes are part of the learning process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dirty="0"/>
              <a:t>respect differences, whether it be race, gender, age, sexuality, religion, disability, socio-economic background or other protected characteristics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dirty="0"/>
              <a:t>value each individual opinion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dirty="0"/>
              <a:t>have a positive atmosphere and 'ethos'.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22" y="187798"/>
            <a:ext cx="1251187" cy="12511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44" y="218101"/>
            <a:ext cx="1190580" cy="119058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4413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143" y="658207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sz="4050" b="1" dirty="0"/>
              <a:t>School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8143" y="2124173"/>
            <a:ext cx="6347714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700" dirty="0"/>
              <a:t>Be Safe</a:t>
            </a:r>
          </a:p>
          <a:p>
            <a:pPr marL="0" indent="0" algn="ctr">
              <a:buNone/>
            </a:pPr>
            <a:r>
              <a:rPr lang="en-GB" sz="2700" dirty="0"/>
              <a:t>Be gentle and kind</a:t>
            </a:r>
          </a:p>
          <a:p>
            <a:pPr marL="0" indent="0" algn="ctr">
              <a:buNone/>
            </a:pPr>
            <a:r>
              <a:rPr lang="en-GB" sz="2700" dirty="0"/>
              <a:t>Be co-operative and helpful</a:t>
            </a:r>
          </a:p>
          <a:p>
            <a:pPr marL="0" indent="0" algn="ctr">
              <a:buNone/>
            </a:pPr>
            <a:r>
              <a:rPr lang="en-GB" sz="2700" dirty="0"/>
              <a:t>Be respectful of others and ourselves</a:t>
            </a:r>
          </a:p>
          <a:p>
            <a:pPr marL="0" indent="0" algn="ctr">
              <a:buNone/>
            </a:pPr>
            <a:r>
              <a:rPr lang="en-GB" sz="2700" dirty="0"/>
              <a:t>Be responsible</a:t>
            </a:r>
          </a:p>
          <a:p>
            <a:pPr marL="0" indent="0" algn="ctr">
              <a:buNone/>
            </a:pPr>
            <a:r>
              <a:rPr lang="en-GB" sz="2700" dirty="0"/>
              <a:t>Be honest</a:t>
            </a:r>
          </a:p>
          <a:p>
            <a:pPr marL="0" indent="0" algn="ctr">
              <a:buNone/>
            </a:pPr>
            <a:r>
              <a:rPr lang="en-GB" sz="2700" dirty="0"/>
              <a:t>Be polite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792658"/>
            <a:ext cx="1252837" cy="12528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640" y="721909"/>
            <a:ext cx="1188823" cy="119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9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6184" y="263039"/>
            <a:ext cx="4328841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/>
              <a:t>House Points</a:t>
            </a:r>
            <a:br>
              <a:rPr lang="en-US" b="1" dirty="0"/>
            </a:br>
            <a:r>
              <a:rPr lang="en-US" b="1" dirty="0"/>
              <a:t>(Dojos)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00"/>
          <a:stretch/>
        </p:blipFill>
        <p:spPr>
          <a:xfrm>
            <a:off x="3416877" y="288599"/>
            <a:ext cx="4176464" cy="13557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155D98-5F0B-310A-6E84-BD9D1524E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902" y="1855606"/>
            <a:ext cx="3195914" cy="2613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51520" y="1857482"/>
            <a:ext cx="5112568" cy="47374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85750" marR="0" lvl="0" indent="-285750" fontAlgn="auto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Our school </a:t>
            </a:r>
            <a:r>
              <a:rPr kumimoji="0" lang="en-US" b="0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behaviour</a:t>
            </a: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 principles and rules remain the same</a:t>
            </a:r>
          </a:p>
          <a:p>
            <a:pPr marL="285750" marR="0" lvl="0" indent="-285750" fontAlgn="auto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The </a:t>
            </a:r>
            <a:r>
              <a:rPr kumimoji="0" lang="en-US" b="0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behaviour</a:t>
            </a: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 ladder has been removed to reduce the visual element and any feelings of shame for some children</a:t>
            </a:r>
          </a:p>
          <a:p>
            <a:pPr marL="285750" marR="0" lvl="0" indent="-285750" fontAlgn="auto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Green Dojos (house points) are awarded for positive choices and go towards each child’s individual house</a:t>
            </a:r>
          </a:p>
          <a:p>
            <a:pPr marL="285750" marR="0" lvl="0" indent="-285750" fontAlgn="auto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Both green and red Dojos are monitored closely by staff</a:t>
            </a:r>
          </a:p>
          <a:p>
            <a:pPr marL="285750" marR="0" lvl="0" indent="-285750" fontAlgn="auto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A reflection book is used to support restorative conversations following poor </a:t>
            </a:r>
            <a:r>
              <a:rPr kumimoji="0" lang="en-US" b="0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behavioural</a:t>
            </a: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 choices to help children understand the consequences of their actions</a:t>
            </a:r>
          </a:p>
          <a:p>
            <a:pPr marL="285750" marR="0" lvl="0" indent="-285750" fontAlgn="auto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Repeated poor choices lead to a check-in with a member of SLT</a:t>
            </a:r>
          </a:p>
          <a:p>
            <a:pPr marL="285750" marR="0" lvl="0" indent="-285750" fontAlgn="auto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Future aim: share Dojos with parents once a consistent approach across all staff is in place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67533C-0D39-9CF8-6D14-EA20C158C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1902" y="4885254"/>
            <a:ext cx="3195914" cy="1547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54690F-8488-F871-ABD5-23FAA2A327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35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299903"/>
            <a:ext cx="7075441" cy="764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Wellbeing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581525"/>
            <a:ext cx="61245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016" b="32031" l="14495" r="236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13" t="15066" r="76016" b="67460"/>
          <a:stretch/>
        </p:blipFill>
        <p:spPr bwMode="auto">
          <a:xfrm>
            <a:off x="7759009" y="78252"/>
            <a:ext cx="1152128" cy="120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TextBox 2">
            <a:extLst>
              <a:ext uri="{FF2B5EF4-FFF2-40B4-BE49-F238E27FC236}">
                <a16:creationId xmlns:a16="http://schemas.microsoft.com/office/drawing/2014/main" id="{4553731C-10A0-369F-8A4A-66D6499F647E}"/>
              </a:ext>
            </a:extLst>
          </p:cNvPr>
          <p:cNvGraphicFramePr/>
          <p:nvPr/>
        </p:nvGraphicFramePr>
        <p:xfrm>
          <a:off x="1252442" y="1595022"/>
          <a:ext cx="6991966" cy="267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30545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"/>
    </mc:Choice>
    <mc:Fallback xmlns="">
      <p:transition spd="slow" advTm="22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332656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Learning Enquiries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5209" y="1102097"/>
            <a:ext cx="8136904" cy="336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Term 1: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What makes me Super? </a:t>
            </a:r>
            <a:endParaRPr lang="en-GB" sz="2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latin typeface="+mj-lt"/>
                <a:cs typeface="Calibri" panose="020F0502020204030204" pitchFamily="34" charset="0"/>
              </a:rPr>
              <a:t>Term 2: </a:t>
            </a:r>
            <a:r>
              <a:rPr lang="en-GB" sz="2400" dirty="0">
                <a:latin typeface="+mj-lt"/>
                <a:cs typeface="Calibri" panose="020F0502020204030204" pitchFamily="34" charset="0"/>
              </a:rPr>
              <a:t>How did Dinosaurs become Extinct? 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Term 3: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What Toys did children play with in the past?</a:t>
            </a:r>
            <a:endParaRPr lang="en-GB" sz="2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latin typeface="+mj-lt"/>
                <a:cs typeface="Calibri" panose="020F0502020204030204" pitchFamily="34" charset="0"/>
              </a:rPr>
              <a:t>Term 4: </a:t>
            </a:r>
            <a:r>
              <a:rPr lang="en-GB" sz="2400" dirty="0">
                <a:latin typeface="+mj-lt"/>
                <a:cs typeface="Calibri" panose="020F0502020204030204" pitchFamily="34" charset="0"/>
              </a:rPr>
              <a:t>Which Planet do we live on?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Term 5: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How does your garden grow?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latin typeface="+mj-lt"/>
                <a:cs typeface="Calibri" panose="020F0502020204030204" pitchFamily="34" charset="0"/>
              </a:rPr>
              <a:t>Term 6: </a:t>
            </a:r>
            <a:r>
              <a:rPr lang="en-GB" sz="2400" dirty="0">
                <a:latin typeface="+mj-lt"/>
                <a:cs typeface="Calibri" panose="020F0502020204030204" pitchFamily="34" charset="0"/>
              </a:rPr>
              <a:t>Where in the world is Africa?</a:t>
            </a:r>
            <a:endParaRPr lang="en-GB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27684" y="4602428"/>
            <a:ext cx="5976664" cy="175432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T1- Superhero Day, School Nurse Visit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T2- KS1 Nativity </a:t>
            </a:r>
          </a:p>
          <a:p>
            <a:r>
              <a:rPr lang="en-GB" dirty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T3- Grandparents Tea Party/ Toys Assembly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T4- We the Curious, Church Visit</a:t>
            </a:r>
          </a:p>
          <a:p>
            <a:r>
              <a:rPr lang="en-GB" dirty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T5- Cycle Path Walk, Jack and the Beanstalk Assembly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T6- African Animal Day and Wild Place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D2D579-A5F8-0E67-F7EE-9F7B098E5C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"/>
    </mc:Choice>
    <mc:Fallback xmlns="">
      <p:transition spd="slow" advTm="6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5692" y="1041224"/>
            <a:ext cx="7970394" cy="531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en-GB" sz="1600" kern="0" dirty="0">
              <a:solidFill>
                <a:srgbClr val="00B05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3600" kern="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Children need to learn how to learn!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1600" kern="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We will be continuing to encourage the children to develop the following skills:</a:t>
            </a:r>
            <a:endParaRPr lang="en-GB" sz="1600" b="1" kern="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GB" sz="1600" b="1" kern="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en-GB" altLang="zh-CN" sz="1600" kern="0" dirty="0">
              <a:solidFill>
                <a:schemeClr val="accent1"/>
              </a:solidFill>
              <a:latin typeface="Calibri" panose="020F0502020204030204" pitchFamily="34" charset="0"/>
              <a:ea typeface="宋体" pitchFamily="2" charset="-122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427" y="339160"/>
            <a:ext cx="64856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Teaching and Learning</a:t>
            </a:r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296" y="2200348"/>
            <a:ext cx="12477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144531" y="2816733"/>
            <a:ext cx="15621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MC900203156[1]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7400" y="4689126"/>
            <a:ext cx="14001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MC900133537[1]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7905" y="4548367"/>
            <a:ext cx="15906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738" l="4200" r="100000">
                        <a14:foregroundMark x1="45600" y1="27822" x2="45600" y2="27822"/>
                        <a14:foregroundMark x1="64600" y1="23622" x2="64600" y2="23622"/>
                        <a14:foregroundMark x1="65200" y1="18373" x2="65200" y2="18373"/>
                        <a14:foregroundMark x1="65600" y1="14961" x2="65600" y2="14961"/>
                        <a14:foregroundMark x1="66800" y1="15223" x2="66800" y2="15223"/>
                        <a14:foregroundMark x1="67800" y1="16273" x2="67800" y2="16273"/>
                        <a14:foregroundMark x1="69200" y1="16010" x2="69200" y2="16010"/>
                        <a14:foregroundMark x1="69800" y1="16010" x2="69800" y2="16010"/>
                        <a14:foregroundMark x1="64600" y1="20997" x2="64600" y2="20997"/>
                        <a14:foregroundMark x1="62800" y1="18635" x2="62800" y2="18635"/>
                        <a14:foregroundMark x1="62800" y1="16273" x2="62800" y2="16273"/>
                        <a14:foregroundMark x1="61600" y1="18898" x2="61600" y2="18898"/>
                        <a14:foregroundMark x1="60600" y1="19685" x2="60600" y2="19685"/>
                        <a14:foregroundMark x1="60000" y1="21260" x2="60000" y2="21260"/>
                        <a14:foregroundMark x1="60000" y1="22572" x2="60000" y2="22572"/>
                        <a14:foregroundMark x1="72400" y1="20472" x2="72400" y2="20472"/>
                        <a14:foregroundMark x1="45600" y1="29134" x2="45600" y2="29134"/>
                        <a14:foregroundMark x1="42800" y1="28871" x2="42800" y2="28871"/>
                        <a14:foregroundMark x1="41000" y1="28609" x2="41000" y2="28609"/>
                        <a14:foregroundMark x1="40200" y1="27559" x2="40200" y2="2755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186842" y="5414773"/>
            <a:ext cx="1485900" cy="1237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7778">
                        <a14:foregroundMark x1="44889" y1="60123" x2="44889" y2="60123"/>
                        <a14:foregroundMark x1="37333" y1="57669" x2="37333" y2="57669"/>
                        <a14:foregroundMark x1="54222" y1="57055" x2="54222" y2="57055"/>
                        <a14:foregroundMark x1="65778" y1="55215" x2="65778" y2="55215"/>
                        <a14:backgroundMark x1="27556" y1="26380" x2="27556" y2="26380"/>
                        <a14:backgroundMark x1="12889" y1="28834" x2="12889" y2="28834"/>
                        <a14:backgroundMark x1="75556" y1="24540" x2="75556" y2="24540"/>
                        <a14:backgroundMark x1="91556" y1="47853" x2="91556" y2="47853"/>
                        <a14:backgroundMark x1="86222" y1="37423" x2="86222" y2="37423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984416" y="2176109"/>
            <a:ext cx="15049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49419" y="2389364"/>
            <a:ext cx="14763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7386685" y="5722564"/>
            <a:ext cx="11641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rPr>
              <a:t>Tortoise</a:t>
            </a:r>
          </a:p>
          <a:p>
            <a:pPr algn="ctr"/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rPr>
              <a:t>Resilience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55304" y="3373947"/>
            <a:ext cx="20858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Owl</a:t>
            </a:r>
          </a:p>
          <a:p>
            <a:pPr algn="ctr"/>
            <a:r>
              <a:rPr lang="en-GB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Strategic Planning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27688" y="4118819"/>
            <a:ext cx="21339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Chameleon</a:t>
            </a:r>
          </a:p>
          <a:p>
            <a:pPr algn="ctr"/>
            <a:r>
              <a:rPr lang="en-GB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Changing Learning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5273" y="4870711"/>
            <a:ext cx="11913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Unicorn</a:t>
            </a:r>
          </a:p>
          <a:p>
            <a:pPr algn="ctr"/>
            <a:r>
              <a:rPr lang="en-GB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Creativity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35288" y="5571916"/>
            <a:ext cx="16417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Cat</a:t>
            </a:r>
          </a:p>
          <a:p>
            <a:pPr algn="ctr"/>
            <a:r>
              <a:rPr lang="en-GB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Curiosity and </a:t>
            </a:r>
          </a:p>
          <a:p>
            <a:pPr algn="ctr"/>
            <a:r>
              <a:rPr lang="en-GB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Questioning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91111" y="3238505"/>
            <a:ext cx="19511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Spider</a:t>
            </a:r>
          </a:p>
          <a:p>
            <a:pPr algn="ctr"/>
            <a:r>
              <a:rPr lang="en-GB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Links in Learning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0551" y="3697111"/>
            <a:ext cx="13260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u="sng" dirty="0">
                <a:latin typeface="+mj-lt"/>
                <a:cs typeface="Calibri" panose="020F0502020204030204" pitchFamily="34" charset="0"/>
              </a:rPr>
              <a:t>Bee</a:t>
            </a:r>
          </a:p>
          <a:p>
            <a:r>
              <a:rPr lang="en-GB" b="1" dirty="0">
                <a:latin typeface="+mj-lt"/>
                <a:cs typeface="Calibri" panose="020F0502020204030204" pitchFamily="34" charset="0"/>
              </a:rPr>
              <a:t>Team Work</a:t>
            </a:r>
            <a:endParaRPr lang="en-GB" dirty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851A34-CB5F-32E2-2525-DB18FA6949D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2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"/>
    </mc:Choice>
    <mc:Fallback xmlns="">
      <p:transition spd="slow" advTm="13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04664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Reading – Rocket Phonics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1088" y="1271674"/>
            <a:ext cx="5400600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In school:</a:t>
            </a:r>
          </a:p>
          <a:p>
            <a:r>
              <a:rPr lang="en-GB" sz="20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1:1 weekly</a:t>
            </a:r>
          </a:p>
          <a:p>
            <a:r>
              <a:rPr lang="en-GB" sz="20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Guided Reading Sessions </a:t>
            </a:r>
          </a:p>
          <a:p>
            <a:r>
              <a:rPr lang="en-GB" sz="20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Daily Phonics lesson focusing on new sounds and common exception words. </a:t>
            </a:r>
          </a:p>
          <a:p>
            <a:endParaRPr lang="en-GB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5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en-GB" sz="9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1088" y="6051093"/>
            <a:ext cx="5768993" cy="1654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Reading workshop coming soon!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5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en-GB" sz="9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54" y="3140968"/>
            <a:ext cx="3296450" cy="22735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722" y="1434100"/>
            <a:ext cx="2100848" cy="25605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9580">
            <a:off x="3680774" y="3509313"/>
            <a:ext cx="3510648" cy="247611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33356" y="5548497"/>
            <a:ext cx="2646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Introducing Boost </a:t>
            </a:r>
          </a:p>
          <a:p>
            <a:r>
              <a:rPr lang="en-GB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next generation in digital learning (risingstars-uk.com)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367F3E-56F8-5653-DE13-3D048799DB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0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"/>
    </mc:Choice>
    <mc:Fallback xmlns="">
      <p:transition spd="slow" advTm="21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3633" y="299686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Reading/Spelling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7406" y="4869160"/>
            <a:ext cx="70200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Coloured Book Bands</a:t>
            </a:r>
          </a:p>
          <a:p>
            <a:r>
              <a:rPr lang="en-GB" sz="20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Your child will have 2 books on the colour they are reading.</a:t>
            </a:r>
          </a:p>
          <a:p>
            <a:r>
              <a:rPr lang="en-GB" sz="20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They can also access Rocket Phonics eBooks online.</a:t>
            </a:r>
          </a:p>
          <a:p>
            <a:endParaRPr lang="en-GB" sz="2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r="52741"/>
          <a:stretch/>
        </p:blipFill>
        <p:spPr>
          <a:xfrm>
            <a:off x="7943297" y="3270195"/>
            <a:ext cx="805167" cy="34504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0839" y="610442"/>
            <a:ext cx="3068360" cy="3846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93463" y="1445568"/>
            <a:ext cx="39914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At home</a:t>
            </a:r>
          </a:p>
          <a:p>
            <a:r>
              <a:rPr lang="en-GB" sz="20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Every child should be aiming to read a school reading book </a:t>
            </a:r>
            <a:r>
              <a:rPr lang="en-GB" sz="2000" b="1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at least 4</a:t>
            </a:r>
            <a:r>
              <a:rPr lang="en-GB" sz="20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x a week at home.</a:t>
            </a:r>
          </a:p>
          <a:p>
            <a:r>
              <a:rPr lang="en-GB" sz="20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Practising their spellings weekly - these will be checked on a Wednesday and new ones sent home.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9F976D-46A3-BA45-32C0-5CEF449B31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"/>
    </mc:Choice>
    <mc:Fallback xmlns="">
      <p:transition spd="slow" advTm="8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332656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Reading for pleasure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1952" y="1231275"/>
            <a:ext cx="496855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Share stories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Visit the library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Discuss a range of books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Be a role model</a:t>
            </a:r>
            <a:endParaRPr lang="en-GB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  <a:p>
            <a:endParaRPr lang="en-GB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7830" y="4078487"/>
            <a:ext cx="4528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>
                <a:latin typeface="+mj-lt"/>
                <a:cs typeface="Calibri" panose="020F0502020204030204" pitchFamily="34" charset="0"/>
              </a:rPr>
              <a:t>Mystery reader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cs typeface="Calibri" panose="020F0502020204030204" pitchFamily="34" charset="0"/>
              </a:rPr>
              <a:t>If you would like to read a book to Hazel Class keep it a surprise!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cs typeface="Calibri" panose="020F0502020204030204" pitchFamily="34" charset="0"/>
              </a:rPr>
              <a:t>Book through the office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+mj-lt"/>
                <a:cs typeface="Calibri" panose="020F0502020204030204" pitchFamily="34" charset="0"/>
              </a:rPr>
              <a:t>Each Wednesday at 3pm.</a:t>
            </a:r>
            <a:endParaRPr lang="en-GB" sz="1400" b="1" dirty="0">
              <a:latin typeface="+mj-lt"/>
              <a:cs typeface="Calibri" panose="020F0502020204030204" pitchFamily="34" charset="0"/>
            </a:endParaRPr>
          </a:p>
          <a:p>
            <a:endParaRPr lang="en-GB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Pile of Books General Stack Reading Research Study Secondary Illustration -">
            <a:extLst>
              <a:ext uri="{FF2B5EF4-FFF2-40B4-BE49-F238E27FC236}">
                <a16:creationId xmlns:a16="http://schemas.microsoft.com/office/drawing/2014/main" id="{CB2898F3-5CF2-F5D6-2E87-C609B0D2C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4" r="28678"/>
          <a:stretch/>
        </p:blipFill>
        <p:spPr bwMode="auto">
          <a:xfrm>
            <a:off x="5076055" y="1246943"/>
            <a:ext cx="2281213" cy="258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0829F1-2D74-8E74-2750-B9B3C5BAF2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7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EB1A2-FFE5-260E-99D6-8E7BFCF4B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1A5384-D3EC-D6C5-0E7E-C1E2EA024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93" y="771023"/>
            <a:ext cx="3565220" cy="38479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6BA558-EAE6-F31A-D768-91E107605A60}"/>
              </a:ext>
            </a:extLst>
          </p:cNvPr>
          <p:cNvSpPr txBox="1"/>
          <p:nvPr/>
        </p:nvSpPr>
        <p:spPr>
          <a:xfrm>
            <a:off x="1020657" y="114123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Reading Reward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CDE0C1-8468-2685-30D3-A9E5B6013F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6E3822-9C98-D37D-DCD2-FF2FFE6829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9049" y="1102097"/>
            <a:ext cx="4102513" cy="3847924"/>
          </a:xfrm>
          <a:prstGeom prst="rect">
            <a:avLst/>
          </a:prstGeom>
        </p:spPr>
      </p:pic>
      <p:pic>
        <p:nvPicPr>
          <p:cNvPr id="1030" name="Picture 6" descr="Children’s Picture Books Set Plus | Tribes Press">
            <a:extLst>
              <a:ext uri="{FF2B5EF4-FFF2-40B4-BE49-F238E27FC236}">
                <a16:creationId xmlns:a16="http://schemas.microsoft.com/office/drawing/2014/main" id="{EE21DB08-4F7A-F5DA-CA5F-6206FA988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E0E0E0"/>
              </a:clrFrom>
              <a:clrTo>
                <a:srgbClr val="E0E0E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0" b="13250"/>
          <a:stretch>
            <a:fillRect/>
          </a:stretch>
        </p:blipFill>
        <p:spPr bwMode="auto">
          <a:xfrm>
            <a:off x="265156" y="4163015"/>
            <a:ext cx="4011108" cy="283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rlicks Chocolate 32g - Aimia">
            <a:extLst>
              <a:ext uri="{FF2B5EF4-FFF2-40B4-BE49-F238E27FC236}">
                <a16:creationId xmlns:a16="http://schemas.microsoft.com/office/drawing/2014/main" id="{7E15DD42-09A1-6E27-3E0A-3B74A623C8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4" t="7278" r="27464" b="4032"/>
          <a:stretch>
            <a:fillRect/>
          </a:stretch>
        </p:blipFill>
        <p:spPr bwMode="auto">
          <a:xfrm rot="20398084">
            <a:off x="4200876" y="4021304"/>
            <a:ext cx="1333723" cy="28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8CA054-4886-5D94-376E-491AD78F74E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03915">
            <a:off x="4916168" y="4946662"/>
            <a:ext cx="1853919" cy="192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09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title"/>
          </p:nvPr>
        </p:nvSpPr>
        <p:spPr>
          <a:xfrm>
            <a:off x="632044" y="153025"/>
            <a:ext cx="7848872" cy="15113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u="sng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Year 1</a:t>
            </a:r>
            <a:br>
              <a:rPr lang="en-US" sz="4400" b="1" u="sng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</a:br>
            <a:r>
              <a:rPr lang="en-US" sz="4400" b="1" u="sng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Phonics Screening Check</a:t>
            </a:r>
            <a:endParaRPr lang="en-US" sz="44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EAE42DB8-982E-714B-9530-B74139BDE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698226">
            <a:off x="282108" y="2589063"/>
            <a:ext cx="3112255" cy="155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4A2D2E-DF4C-8F47-8FDF-68C615A7981E}"/>
              </a:ext>
            </a:extLst>
          </p:cNvPr>
          <p:cNvSpPr/>
          <p:nvPr/>
        </p:nvSpPr>
        <p:spPr>
          <a:xfrm>
            <a:off x="3556395" y="1844824"/>
            <a:ext cx="4751637" cy="40324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June 2026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Teacher led and completed 1:1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Each child will read 40 words (a mixture of real and nonsense words) from a booklet.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This is a short, light touch assessment to confirm whether individual children have learnt phonic decoding to a standard.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It will identify the children who need extra help to improve reading skills.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C2DA00-2C90-6115-238B-AB5F42BB7D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70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396799"/>
            <a:ext cx="6589199" cy="1280890"/>
          </a:xfrm>
        </p:spPr>
        <p:txBody>
          <a:bodyPr>
            <a:normAutofit/>
          </a:bodyPr>
          <a:lstStyle/>
          <a:p>
            <a:r>
              <a:rPr lang="en-GB" sz="4400" b="1" u="sng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Maths Home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6479" y="1340768"/>
            <a:ext cx="6591985" cy="5364110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latin typeface="+mj-lt"/>
                <a:cs typeface="Calibri" panose="020F0502020204030204" pitchFamily="34" charset="0"/>
              </a:rPr>
              <a:t>Maths learning at home should be completed </a:t>
            </a:r>
            <a:r>
              <a:rPr lang="en-GB" b="1" u="sng" dirty="0">
                <a:latin typeface="+mj-lt"/>
                <a:cs typeface="Calibri" panose="020F0502020204030204" pitchFamily="34" charset="0"/>
              </a:rPr>
              <a:t>4 times weekly.</a:t>
            </a:r>
          </a:p>
          <a:p>
            <a:r>
              <a:rPr lang="en-GB" sz="1900" dirty="0">
                <a:latin typeface="+mj-lt"/>
                <a:cs typeface="Calibri" panose="020F0502020204030204" pitchFamily="34" charset="0"/>
              </a:rPr>
              <a:t>This will be </a:t>
            </a:r>
            <a:r>
              <a:rPr lang="en-GB" sz="1900" b="1" u="sng" dirty="0">
                <a:latin typeface="+mj-lt"/>
                <a:cs typeface="Calibri" panose="020F0502020204030204" pitchFamily="34" charset="0"/>
              </a:rPr>
              <a:t>recorded </a:t>
            </a:r>
            <a:r>
              <a:rPr lang="en-GB" sz="1900" dirty="0">
                <a:latin typeface="+mj-lt"/>
                <a:cs typeface="Calibri" panose="020F0502020204030204" pitchFamily="34" charset="0"/>
              </a:rPr>
              <a:t>in the Reading/Maths Home Learning Book.</a:t>
            </a:r>
          </a:p>
          <a:p>
            <a:r>
              <a:rPr lang="en-GB" sz="1900" b="1" u="sng" dirty="0">
                <a:latin typeface="+mj-lt"/>
                <a:cs typeface="Calibri" panose="020F0502020204030204" pitchFamily="34" charset="0"/>
              </a:rPr>
              <a:t>4 x Maths Learning a week = </a:t>
            </a:r>
            <a:r>
              <a:rPr lang="en-GB" sz="1900" b="1" u="sng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1</a:t>
            </a:r>
            <a:r>
              <a:rPr lang="en-GB" sz="1900" b="1" u="sng" dirty="0">
                <a:latin typeface="+mj-lt"/>
                <a:cs typeface="Calibri" panose="020F0502020204030204" pitchFamily="34" charset="0"/>
              </a:rPr>
              <a:t> </a:t>
            </a:r>
            <a:r>
              <a:rPr lang="en-GB" sz="1900" b="1" u="sng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H</a:t>
            </a:r>
            <a:r>
              <a:rPr lang="en-GB" sz="1900" b="1" u="sng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o</a:t>
            </a:r>
            <a:r>
              <a:rPr lang="en-GB" sz="1900" b="1" u="sng" dirty="0">
                <a:solidFill>
                  <a:srgbClr val="FFFF00"/>
                </a:solidFill>
                <a:latin typeface="+mj-lt"/>
                <a:cs typeface="Calibri" panose="020F0502020204030204" pitchFamily="34" charset="0"/>
              </a:rPr>
              <a:t>u</a:t>
            </a:r>
            <a:r>
              <a:rPr lang="en-GB" sz="1900" b="1" u="sng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s</a:t>
            </a:r>
            <a:r>
              <a:rPr lang="en-GB" sz="1900" b="1" u="sng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e</a:t>
            </a:r>
            <a:r>
              <a:rPr lang="en-GB" sz="1900" b="1" u="sng" dirty="0">
                <a:latin typeface="+mj-lt"/>
                <a:cs typeface="Calibri" panose="020F0502020204030204" pitchFamily="34" charset="0"/>
              </a:rPr>
              <a:t> </a:t>
            </a:r>
            <a:r>
              <a:rPr lang="en-GB" sz="1900" b="1" u="sng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p</a:t>
            </a:r>
            <a:r>
              <a:rPr lang="en-GB" sz="1900" b="1" u="sng" dirty="0">
                <a:solidFill>
                  <a:srgbClr val="FFFF00"/>
                </a:solidFill>
                <a:latin typeface="+mj-lt"/>
                <a:cs typeface="Calibri" panose="020F0502020204030204" pitchFamily="34" charset="0"/>
              </a:rPr>
              <a:t>o</a:t>
            </a:r>
            <a:r>
              <a:rPr lang="en-GB" sz="1900" b="1" u="sng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i</a:t>
            </a:r>
            <a:r>
              <a:rPr lang="en-GB" sz="1900" b="1" u="sng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n</a:t>
            </a:r>
            <a:r>
              <a:rPr lang="en-GB" sz="1900" b="1" u="sng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t</a:t>
            </a:r>
          </a:p>
          <a:p>
            <a:r>
              <a:rPr lang="en-GB" sz="1900" dirty="0">
                <a:latin typeface="+mj-lt"/>
                <a:cs typeface="Calibri" panose="020F0502020204030204" pitchFamily="34" charset="0"/>
              </a:rPr>
              <a:t>This could be timetables, money, telling the time, counting in multiples or anything you feel your child can benefit from!</a:t>
            </a:r>
          </a:p>
          <a:p>
            <a:pPr marL="0" indent="0">
              <a:buNone/>
            </a:pPr>
            <a:endParaRPr lang="en-GB" sz="19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r>
              <a:rPr lang="en-GB" b="1" u="sng" dirty="0">
                <a:latin typeface="+mj-lt"/>
                <a:cs typeface="Calibri" panose="020F0502020204030204" pitchFamily="34" charset="0"/>
              </a:rPr>
              <a:t>List of websites: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  <a:hlinkClick r:id="rId2"/>
              </a:rPr>
              <a:t>www.mathsframe.co.uk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  <a:hlinkClick r:id="rId3"/>
              </a:rPr>
              <a:t>www.ttrockstars.com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  <a:hlinkClick r:id="rId4"/>
              </a:rPr>
              <a:t>www.numbots.com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  <a:hlinkClick r:id="rId5"/>
              </a:rPr>
              <a:t>www.maths.co.uk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</a:rPr>
              <a:t> - </a:t>
            </a:r>
            <a:r>
              <a:rPr lang="en-GB" b="1" dirty="0">
                <a:latin typeface="+mj-lt"/>
                <a:cs typeface="Calibri" panose="020F0502020204030204" pitchFamily="34" charset="0"/>
              </a:rPr>
              <a:t>set by teachers.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721" y="5384956"/>
            <a:ext cx="1098119" cy="5576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86653">
            <a:off x="550539" y="1851075"/>
            <a:ext cx="1113894" cy="1503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634292">
            <a:off x="410018" y="304174"/>
            <a:ext cx="1261599" cy="1691934"/>
          </a:xfrm>
          <a:prstGeom prst="rect">
            <a:avLst/>
          </a:prstGeom>
        </p:spPr>
      </p:pic>
      <p:pic>
        <p:nvPicPr>
          <p:cNvPr id="3074" name="Picture 2" descr="TT Rockstars Battle Begins – Wickersley St Alban's CE Primary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42" y="4509120"/>
            <a:ext cx="1509378" cy="75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equences - Tablet Version - Mathsfram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95" y="4033078"/>
            <a:ext cx="1896145" cy="33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215" y="6117638"/>
            <a:ext cx="1724625" cy="407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499992" y="3430223"/>
            <a:ext cx="4459750" cy="267765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Why do Maths Home Learning?</a:t>
            </a:r>
          </a:p>
          <a:p>
            <a:pPr algn="ctr"/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Completing Maths homework consistently will support your child </a:t>
            </a:r>
            <a:r>
              <a:rPr lang="en-GB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to practise and get better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at skills they’re learning in class</a:t>
            </a:r>
          </a:p>
          <a:p>
            <a:pPr algn="ctr"/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It will also </a:t>
            </a:r>
            <a:r>
              <a:rPr lang="en-GB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reinforce skills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that the they may need extra support in.</a:t>
            </a:r>
          </a:p>
          <a:p>
            <a:pPr algn="ctr"/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This will support their fluency in maths learning at home and give them nearly an </a:t>
            </a:r>
            <a:r>
              <a:rPr lang="en-GB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extra hour of learning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time every week for maths.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AE389A-02C5-006A-ED6E-F58563D1D8F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51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320" y="246262"/>
            <a:ext cx="70567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Curriculum Maps and Knowledge Organisers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2EAAFC-1932-9645-9E13-A3CF128EE1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77" t="24406" r="18255" b="13579"/>
          <a:stretch/>
        </p:blipFill>
        <p:spPr>
          <a:xfrm rot="519019">
            <a:off x="4656335" y="2430205"/>
            <a:ext cx="4281510" cy="30651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A0C546-AF54-3B40-8060-40D74AB2EF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40" t="25391" r="17516" b="15547"/>
          <a:stretch/>
        </p:blipFill>
        <p:spPr>
          <a:xfrm rot="21011213">
            <a:off x="354089" y="2424956"/>
            <a:ext cx="4427802" cy="29518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4F5F01-A5DA-9431-066D-53900430D1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1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"/>
    </mc:Choice>
    <mc:Fallback xmlns="">
      <p:transition spd="slow" advTm="6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332656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P</a:t>
            </a:r>
            <a:r>
              <a:rPr lang="en-GB" sz="4400" b="1" u="sng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.E.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CCC185-90E1-4791-83EF-FDC41E510180}"/>
              </a:ext>
            </a:extLst>
          </p:cNvPr>
          <p:cNvSpPr txBox="1"/>
          <p:nvPr/>
        </p:nvSpPr>
        <p:spPr>
          <a:xfrm>
            <a:off x="611560" y="1447243"/>
            <a:ext cx="79928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353535"/>
                </a:solidFill>
                <a:latin typeface="+mj-lt"/>
                <a:cs typeface="Calibri" panose="020F0502020204030204" pitchFamily="34" charset="0"/>
              </a:rPr>
              <a:t>PE is on Tuesday and Thursday afternoons this term. </a:t>
            </a:r>
          </a:p>
          <a:p>
            <a:pPr algn="ctr"/>
            <a:r>
              <a:rPr lang="en-GB" sz="2400" dirty="0">
                <a:solidFill>
                  <a:srgbClr val="353535"/>
                </a:solidFill>
                <a:latin typeface="+mj-lt"/>
                <a:cs typeface="Calibri" panose="020F0502020204030204" pitchFamily="34" charset="0"/>
              </a:rPr>
              <a:t>Every child needs a</a:t>
            </a:r>
            <a:r>
              <a:rPr lang="en-GB" sz="2400" u="sng" dirty="0">
                <a:solidFill>
                  <a:srgbClr val="353535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en-GB" sz="2400" b="1" u="sng" dirty="0">
                <a:solidFill>
                  <a:srgbClr val="353535"/>
                </a:solidFill>
                <a:latin typeface="+mj-lt"/>
                <a:cs typeface="Calibri" panose="020F0502020204030204" pitchFamily="34" charset="0"/>
              </a:rPr>
              <a:t>named</a:t>
            </a:r>
            <a:r>
              <a:rPr lang="en-GB" sz="2400" u="sng" dirty="0">
                <a:solidFill>
                  <a:srgbClr val="353535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en-GB" sz="2400" dirty="0">
                <a:solidFill>
                  <a:srgbClr val="353535"/>
                </a:solidFill>
                <a:latin typeface="+mj-lt"/>
                <a:cs typeface="Calibri" panose="020F0502020204030204" pitchFamily="34" charset="0"/>
              </a:rPr>
              <a:t>PE Kit in school.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6F67C8-A58B-468B-9822-6E903E4D1466}"/>
              </a:ext>
            </a:extLst>
          </p:cNvPr>
          <p:cNvSpPr txBox="1"/>
          <p:nvPr/>
        </p:nvSpPr>
        <p:spPr>
          <a:xfrm>
            <a:off x="395536" y="4509120"/>
            <a:ext cx="8208912" cy="193899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353535"/>
                </a:solidFill>
                <a:latin typeface="+mj-lt"/>
                <a:cs typeface="Calibri" panose="020F0502020204030204" pitchFamily="34" charset="0"/>
              </a:rPr>
              <a:t>P.E. Kit</a:t>
            </a:r>
          </a:p>
          <a:p>
            <a:r>
              <a:rPr lang="en-US" sz="2400" dirty="0">
                <a:solidFill>
                  <a:srgbClr val="353535"/>
                </a:solidFill>
                <a:latin typeface="+mj-lt"/>
                <a:cs typeface="Calibri" panose="020F0502020204030204" pitchFamily="34" charset="0"/>
              </a:rPr>
              <a:t>1. House colour top and black shorts. </a:t>
            </a:r>
          </a:p>
          <a:p>
            <a:r>
              <a:rPr lang="en-US" sz="2400" dirty="0">
                <a:solidFill>
                  <a:srgbClr val="353535"/>
                </a:solidFill>
                <a:latin typeface="+mj-lt"/>
                <a:cs typeface="Calibri" panose="020F0502020204030204" pitchFamily="34" charset="0"/>
              </a:rPr>
              <a:t>2. White trainers or black daps and socks. </a:t>
            </a:r>
          </a:p>
          <a:p>
            <a:r>
              <a:rPr lang="en-US" sz="2400" dirty="0">
                <a:solidFill>
                  <a:srgbClr val="353535"/>
                </a:solidFill>
                <a:latin typeface="+mj-lt"/>
                <a:cs typeface="Calibri" panose="020F0502020204030204" pitchFamily="34" charset="0"/>
              </a:rPr>
              <a:t>3. Children may wear a jumper and trousers when it is cold/rainy, but these must also be black. </a:t>
            </a:r>
          </a:p>
        </p:txBody>
      </p:sp>
      <p:pic>
        <p:nvPicPr>
          <p:cNvPr id="3076" name="Picture 4" descr="Cartoon-Kids-Playing-Sports-PE - Sound and District Primary School">
            <a:extLst>
              <a:ext uri="{FF2B5EF4-FFF2-40B4-BE49-F238E27FC236}">
                <a16:creationId xmlns:a16="http://schemas.microsoft.com/office/drawing/2014/main" id="{A49573EA-4EEB-435D-BDCB-7438B883B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937" y="2549692"/>
            <a:ext cx="3246109" cy="168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31936E-7ED8-E0F3-29BF-218671F6F9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3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"/>
    </mc:Choice>
    <mc:Fallback xmlns="">
      <p:transition spd="slow" advTm="112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1">
            <a:extLst>
              <a:ext uri="{FF2B5EF4-FFF2-40B4-BE49-F238E27FC236}">
                <a16:creationId xmlns:a16="http://schemas.microsoft.com/office/drawing/2014/main" id="{801CB29B-0A4A-4BE9-BB6B-44B4307F09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5804299"/>
              </p:ext>
            </p:extLst>
          </p:nvPr>
        </p:nvGraphicFramePr>
        <p:xfrm>
          <a:off x="1790449" y="1102097"/>
          <a:ext cx="5851134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A25318BB-CA56-2941-B5A5-248908C96B35}"/>
              </a:ext>
            </a:extLst>
          </p:cNvPr>
          <p:cNvSpPr txBox="1"/>
          <p:nvPr/>
        </p:nvSpPr>
        <p:spPr>
          <a:xfrm>
            <a:off x="1187624" y="332656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Don’t forget </a:t>
            </a:r>
            <a:endParaRPr lang="en-GB" sz="44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5FE82A-8E9F-3E7F-7B17-4DEBF70BC9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57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D5E306-8DC4-D744-B85B-857DF83F6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907" y="836712"/>
            <a:ext cx="5310185" cy="19286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2B4DC7-BB98-4746-A849-6A10D02D36ED}"/>
              </a:ext>
            </a:extLst>
          </p:cNvPr>
          <p:cNvSpPr txBox="1"/>
          <p:nvPr/>
        </p:nvSpPr>
        <p:spPr>
          <a:xfrm>
            <a:off x="1043607" y="3721208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Thank you for listening!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52B207-D374-4F43-AAB0-73AB1830B9A3}"/>
              </a:ext>
            </a:extLst>
          </p:cNvPr>
          <p:cNvSpPr/>
          <p:nvPr/>
        </p:nvSpPr>
        <p:spPr>
          <a:xfrm>
            <a:off x="2519771" y="6081447"/>
            <a:ext cx="5580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enquiries@redfieldedgeprimary.co.uk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3ECC06-7C52-D034-1C6F-23596A67CF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25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F766A056-DC7F-49D5-9AF2-77A5AFED5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5" t="9091" r="31672"/>
          <a:stretch>
            <a:fillRect/>
          </a:stretch>
        </p:blipFill>
        <p:spPr bwMode="auto"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1650" y="1678666"/>
            <a:ext cx="3066142" cy="23690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4200" b="1" u="sng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Questions</a:t>
            </a:r>
          </a:p>
        </p:txBody>
      </p:sp>
      <p:cxnSp>
        <p:nvCxnSpPr>
          <p:cNvPr id="1043" name="Straight Connector 1042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28259" y="0"/>
            <a:ext cx="9144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5" name="Straight Connector 1044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7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49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51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53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55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8467"/>
            <a:ext cx="967571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57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8467"/>
            <a:ext cx="937369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59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4E9955-AF17-3341-A457-EE20CC5FF8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12" y="172903"/>
            <a:ext cx="1251187" cy="125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7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"/>
    </mc:Choice>
    <mc:Fallback xmlns="">
      <p:transition spd="slow" advTm="117"/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Custom 1">
      <a:majorFont>
        <a:latin typeface="Twinkl"/>
        <a:ea typeface=""/>
        <a:cs typeface=""/>
      </a:majorFont>
      <a:minorFont>
        <a:latin typeface="Twinkl"/>
        <a:ea typeface=""/>
        <a:cs typeface="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Custom 1">
      <a:majorFont>
        <a:latin typeface="Twinkl"/>
        <a:ea typeface=""/>
        <a:cs typeface=""/>
      </a:majorFont>
      <a:minorFont>
        <a:latin typeface="Twinkl"/>
        <a:ea typeface=""/>
        <a:cs typeface="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8422</TotalTime>
  <Words>1073</Words>
  <Application>Microsoft Office PowerPoint</Application>
  <PresentationFormat>On-screen Show (4:3)</PresentationFormat>
  <Paragraphs>181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Twinkl</vt:lpstr>
      <vt:lpstr>Wingdings 3</vt:lpstr>
      <vt:lpstr>Facet</vt:lpstr>
      <vt:lpstr>1_Facet</vt:lpstr>
      <vt:lpstr>Welcome to Hazel Class Year 1</vt:lpstr>
      <vt:lpstr>PowerPoint Presentation</vt:lpstr>
      <vt:lpstr>PowerPoint Presentation</vt:lpstr>
      <vt:lpstr>PowerPoint Presentation</vt:lpstr>
      <vt:lpstr>Mosaic Partnership Trust</vt:lpstr>
      <vt:lpstr>Behaviour  at Redfield Edge</vt:lpstr>
      <vt:lpstr>School Rules</vt:lpstr>
      <vt:lpstr>House Points (Dojos)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Year 1 Phonics Screening Check</vt:lpstr>
      <vt:lpstr>Maths Home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</dc:creator>
  <cp:lastModifiedBy>Sarah Jones</cp:lastModifiedBy>
  <cp:revision>132</cp:revision>
  <cp:lastPrinted>2024-09-18T11:35:38Z</cp:lastPrinted>
  <dcterms:created xsi:type="dcterms:W3CDTF">2013-09-07T11:11:53Z</dcterms:created>
  <dcterms:modified xsi:type="dcterms:W3CDTF">2025-11-28T12:19:06Z</dcterms:modified>
</cp:coreProperties>
</file>