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  <p:sldMasterId id="2147483787" r:id="rId2"/>
  </p:sldMasterIdLst>
  <p:handoutMasterIdLst>
    <p:handoutMasterId r:id="rId27"/>
  </p:handoutMasterIdLst>
  <p:sldIdLst>
    <p:sldId id="256" r:id="rId3"/>
    <p:sldId id="259" r:id="rId4"/>
    <p:sldId id="291" r:id="rId5"/>
    <p:sldId id="292" r:id="rId6"/>
    <p:sldId id="293" r:id="rId7"/>
    <p:sldId id="258" r:id="rId8"/>
    <p:sldId id="289" r:id="rId9"/>
    <p:sldId id="275" r:id="rId10"/>
    <p:sldId id="296" r:id="rId11"/>
    <p:sldId id="269" r:id="rId12"/>
    <p:sldId id="270" r:id="rId13"/>
    <p:sldId id="285" r:id="rId14"/>
    <p:sldId id="295" r:id="rId15"/>
    <p:sldId id="287" r:id="rId16"/>
    <p:sldId id="257" r:id="rId17"/>
    <p:sldId id="279" r:id="rId18"/>
    <p:sldId id="280" r:id="rId19"/>
    <p:sldId id="297" r:id="rId20"/>
    <p:sldId id="298" r:id="rId21"/>
    <p:sldId id="264" r:id="rId22"/>
    <p:sldId id="266" r:id="rId23"/>
    <p:sldId id="294" r:id="rId24"/>
    <p:sldId id="282" r:id="rId25"/>
    <p:sldId id="288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>
      <p:cViewPr varScale="1">
        <p:scale>
          <a:sx n="111" d="100"/>
          <a:sy n="111" d="100"/>
        </p:scale>
        <p:origin x="16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24C1A-F0B9-477E-9B53-B2B266C8DB04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074B-9C01-4563-844F-767AF447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0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20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2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22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83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24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1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28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01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084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66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47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8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09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6548E-039F-4F1A-A219-10AF958F498D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02C38-B136-4873-9A2C-92E0AC1AEF3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1870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C5993-95BA-4256-9A48-C9F2475B99F1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4C9EF-C334-464F-A9CF-9127D27565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522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37ABD-678C-4D6B-9FFC-553AFD1CCDF8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59DC-77F8-43B9-A804-22EFD197BB6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9124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1D8D0-1ED6-441C-B9EE-4465A5913903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1AE16-A85D-419D-A39C-7EB127305D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7630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13AAC-21A4-43F7-899D-06B3559C2513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ACF7-159F-483A-B2EB-3DBEE26130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8377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76678-F573-4C06-8680-1F1498709E68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1D95A-5DAC-4F0A-A3D3-46C8DFD6F97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2880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4505-AFC6-424A-B746-DA64607EE1E8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9C397-E558-4097-959F-AD22D0B4C70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4940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FC118-FA65-4C5A-BF48-E711133C515C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15BDF-BA8D-4566-9D21-8721375293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8781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C2938-E5DD-4342-B022-DA9E52069DE2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2E608-DF1A-4533-A1AA-41FA4F035D9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12501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40839-8E8D-4120-BB4C-F5F8769DE4B0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40618-5A79-4959-92FB-0F644A145F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54538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B66DB-59FD-4939-AD10-4D371A60C32D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63463-FEB3-4D20-A764-1F5CC6F65E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1670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F629A-19C1-41D0-8EB6-C46456DA6AE5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5CFCB-844E-4AEC-AFE0-4A70EA9BC2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0231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720F7-12E2-4240-ABA9-6F64448695C7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43535-8659-4677-AFA9-8226C0E3AC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63802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3C058-ADEF-4238-8072-1C443125D97B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ADD66-A8D2-4DCA-884A-3772C668B0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5285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FEC19-943B-4B7A-95AC-0C356FCF57C0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056FB-0B0C-40EF-BF01-4DC99F62DB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09694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464B3-17E0-42C6-B2C5-1B29589D99EB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B782D-944C-4A63-89E6-4EE891996F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131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5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378A9B-E782-4A7C-B8C3-00F8889A549D}" type="datetimeFigureOut">
              <a:rPr lang="en-GB"/>
              <a:pPr>
                <a:defRPr/>
              </a:pPr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3C7D490-9809-4DD3-A20F-919739D86A5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437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Enquiries@redfieldedgeprimary.co.uk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99" y="188640"/>
            <a:ext cx="7632848" cy="709865"/>
          </a:xfrm>
        </p:spPr>
        <p:txBody>
          <a:bodyPr>
            <a:noAutofit/>
          </a:bodyPr>
          <a:lstStyle/>
          <a:p>
            <a:pPr algn="ctr"/>
            <a:r>
              <a:rPr lang="en-GB" sz="7200" u="sng" dirty="0">
                <a:solidFill>
                  <a:schemeClr val="tx1"/>
                </a:solidFill>
              </a:rPr>
              <a:t>Oak Class Welcome Meeting 2025/26</a:t>
            </a:r>
          </a:p>
        </p:txBody>
      </p:sp>
      <p:pic>
        <p:nvPicPr>
          <p:cNvPr id="1026" name="Picture 2" descr="Oak Leaf Images – Browse 986,694 Stock Photos, Vectors, a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187220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13" y="3789040"/>
            <a:ext cx="2391109" cy="2057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4005064"/>
            <a:ext cx="2639586" cy="26135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2336" y="3140968"/>
            <a:ext cx="1838582" cy="32865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6347713" cy="1320800"/>
          </a:xfrm>
        </p:spPr>
        <p:txBody>
          <a:bodyPr/>
          <a:lstStyle/>
          <a:p>
            <a:pPr algn="r"/>
            <a:r>
              <a:rPr lang="en-GB" b="1" dirty="0"/>
              <a:t>Mosaic Partnership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04286"/>
            <a:ext cx="6823670" cy="3381155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We have now been part of the Mosaic Partnership Trust for just over a year now and will be working closely with 11 others schools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on a number of exciting projects to improve our provision here at Redfield Edge.</a:t>
            </a:r>
          </a:p>
          <a:p>
            <a:pPr marL="0" indent="0" algn="r">
              <a:buNone/>
            </a:pPr>
            <a:endParaRPr lang="en-GB" dirty="0"/>
          </a:p>
          <a:p>
            <a:r>
              <a:rPr lang="en-GB" dirty="0"/>
              <a:t>Networks for leaders in school (HT, DHT, SENDCO)</a:t>
            </a:r>
          </a:p>
          <a:p>
            <a:r>
              <a:rPr lang="en-GB" dirty="0"/>
              <a:t>Networks for subject leaders</a:t>
            </a:r>
          </a:p>
          <a:p>
            <a:r>
              <a:rPr lang="en-GB" dirty="0"/>
              <a:t>Joint training for all staff</a:t>
            </a:r>
          </a:p>
          <a:p>
            <a:r>
              <a:rPr lang="en-GB" dirty="0"/>
              <a:t>Shared resources</a:t>
            </a:r>
          </a:p>
          <a:p>
            <a:r>
              <a:rPr lang="en-GB" dirty="0"/>
              <a:t>Shared expertise</a:t>
            </a:r>
          </a:p>
          <a:p>
            <a:r>
              <a:rPr lang="en-GB" dirty="0"/>
              <a:t>Opportunities for children – sports competitions, music…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8680"/>
            <a:ext cx="1795891" cy="18027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60232" y="3425012"/>
            <a:ext cx="2483768" cy="3244347"/>
          </a:xfrm>
          <a:prstGeom prst="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1"/>
                </a:solidFill>
              </a:rPr>
              <a:t>Barrs</a:t>
            </a:r>
            <a:r>
              <a:rPr lang="en-GB" dirty="0">
                <a:solidFill>
                  <a:schemeClr val="tx1"/>
                </a:solidFill>
              </a:rPr>
              <a:t> Court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The Park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Parkwall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Ridgeway 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Gillingstool</a:t>
            </a:r>
            <a:r>
              <a:rPr lang="en-GB" dirty="0">
                <a:solidFill>
                  <a:schemeClr val="tx1"/>
                </a:solidFill>
              </a:rPr>
              <a:t>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St Michaels Primary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Raysfield</a:t>
            </a:r>
            <a:r>
              <a:rPr lang="en-GB" dirty="0">
                <a:solidFill>
                  <a:schemeClr val="tx1"/>
                </a:solidFill>
              </a:rPr>
              <a:t>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Neston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Box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St Stephen’s Juniors</a:t>
            </a:r>
          </a:p>
        </p:txBody>
      </p:sp>
    </p:spTree>
    <p:extLst>
      <p:ext uri="{BB962C8B-B14F-4D97-AF65-F5344CB8AC3E}">
        <p14:creationId xmlns:p14="http://schemas.microsoft.com/office/powerpoint/2010/main" val="337476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980" y="1116093"/>
            <a:ext cx="6858000" cy="598408"/>
          </a:xfrm>
        </p:spPr>
        <p:txBody>
          <a:bodyPr>
            <a:normAutofit fontScale="90000"/>
          </a:bodyPr>
          <a:lstStyle/>
          <a:p>
            <a:r>
              <a:rPr lang="en-GB" dirty="0"/>
              <a:t>Behaviour at Redfield Edge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2074512"/>
            <a:ext cx="7056784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b="1" dirty="0"/>
              <a:t>All Mosaic Partnership Trust schools should: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encourage children to treat others as they would want to be treated, with respect and appreciation of difference and diversity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celebrate and reward positive choices of behaviour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provide a safe, secure, reflective and happy environment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believe every individual in the school community needs to take responsibility for their own actions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support through help, encouragement and positive modelling of expectations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accept that mistakes are part of the learning process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respect differences, whether it be race, gender, age, sexuality, religion, disability, socio-economic background or other protected characteristics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value each individual opinion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have a positive atmosphere and 'ethos'.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8" y="857250"/>
            <a:ext cx="1251187" cy="12511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512" y="917856"/>
            <a:ext cx="1190580" cy="119058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41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50" b="1" dirty="0"/>
              <a:t>School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700" dirty="0"/>
              <a:t>Be Safe</a:t>
            </a:r>
          </a:p>
          <a:p>
            <a:pPr marL="0" indent="0" algn="ctr">
              <a:buNone/>
            </a:pPr>
            <a:r>
              <a:rPr lang="en-GB" sz="2700" dirty="0"/>
              <a:t>Be gentle and kind</a:t>
            </a:r>
          </a:p>
          <a:p>
            <a:pPr marL="0" indent="0" algn="ctr">
              <a:buNone/>
            </a:pPr>
            <a:r>
              <a:rPr lang="en-GB" sz="2700" dirty="0"/>
              <a:t>Be co-operative and helpful</a:t>
            </a:r>
          </a:p>
          <a:p>
            <a:pPr marL="0" indent="0" algn="ctr">
              <a:buNone/>
            </a:pPr>
            <a:r>
              <a:rPr lang="en-GB" sz="2700" dirty="0"/>
              <a:t>Be respectful of others and ourselves</a:t>
            </a:r>
          </a:p>
          <a:p>
            <a:pPr marL="0" indent="0" algn="ctr">
              <a:buNone/>
            </a:pPr>
            <a:r>
              <a:rPr lang="en-GB" sz="2700" dirty="0"/>
              <a:t>Be responsible</a:t>
            </a:r>
          </a:p>
          <a:p>
            <a:pPr marL="0" indent="0" algn="ctr">
              <a:buNone/>
            </a:pPr>
            <a:r>
              <a:rPr lang="en-GB" sz="2700" dirty="0"/>
              <a:t>Be honest</a:t>
            </a:r>
          </a:p>
          <a:p>
            <a:pPr marL="0" indent="0" algn="ctr">
              <a:buNone/>
            </a:pPr>
            <a:r>
              <a:rPr lang="en-GB" sz="2700" dirty="0"/>
              <a:t>Be polite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" y="923031"/>
            <a:ext cx="1252837" cy="12528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361" y="982471"/>
            <a:ext cx="1188823" cy="11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1544"/>
            <a:ext cx="4464496" cy="2654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032" y="1797342"/>
            <a:ext cx="3486738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Our school behaviour principles and rules remain the same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The behaviour ladder has been removed to reduce the visual element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This change helps avoid feelings of shame for some children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Green Dojos (house points) are awarded for positive choices and go towards each child’s individual house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Both green and red Dojos are monitored closely by staff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A reflection book is after poor behavioural choices to help children understand the real-life consequences of their actions</a:t>
            </a:r>
            <a:endParaRPr lang="en-GB" sz="135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Repeated poor choices lead to a check-in with a member of SLT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Future aim: share Dojos with parents once a consistent approach across all staff is in place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042" y="5818996"/>
            <a:ext cx="922120" cy="92212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74019" y="13190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050" b="1" dirty="0"/>
              <a:t>House Points</a:t>
            </a:r>
            <a:br>
              <a:rPr lang="en-GB" sz="4050" b="1" dirty="0"/>
            </a:br>
            <a:r>
              <a:rPr lang="en-GB" sz="2400" b="1" dirty="0"/>
              <a:t>(Dojos)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0" y="4524370"/>
            <a:ext cx="4464496" cy="16817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9512" y="1452706"/>
            <a:ext cx="4608512" cy="29123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79482" y="4481719"/>
            <a:ext cx="4608512" cy="176703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00"/>
          <a:stretch/>
        </p:blipFill>
        <p:spPr>
          <a:xfrm>
            <a:off x="3995936" y="178456"/>
            <a:ext cx="4824535" cy="156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35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5AA821-D3B2-C103-4801-07263F871929}"/>
              </a:ext>
            </a:extLst>
          </p:cNvPr>
          <p:cNvSpPr/>
          <p:nvPr/>
        </p:nvSpPr>
        <p:spPr>
          <a:xfrm>
            <a:off x="1349403" y="1792308"/>
            <a:ext cx="2280988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Roach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Teacher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59175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800" u="sng" dirty="0"/>
              <a:t>Oak Class Team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811B49-E918-33FF-C2C8-BD1FE69E03DE}"/>
              </a:ext>
            </a:extLst>
          </p:cNvPr>
          <p:cNvSpPr/>
          <p:nvPr/>
        </p:nvSpPr>
        <p:spPr>
          <a:xfrm>
            <a:off x="4499992" y="1744940"/>
            <a:ext cx="1749597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Noad </a:t>
            </a:r>
            <a:r>
              <a:rPr lang="en-US" b="0" i="1" cap="none" spc="0" dirty="0">
                <a:ln w="0"/>
                <a:solidFill>
                  <a:schemeClr val="tx1"/>
                </a:solidFill>
              </a:rPr>
              <a:t>Class TA</a:t>
            </a:r>
            <a:endParaRPr lang="en-US" sz="2400" b="0" i="1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636912"/>
            <a:ext cx="2016224" cy="27665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268" y="2636912"/>
            <a:ext cx="1866321" cy="28451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358D-02E0-A27C-AD42-E1A1E1A4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82" y="312142"/>
            <a:ext cx="6347713" cy="1320800"/>
          </a:xfrm>
        </p:spPr>
        <p:txBody>
          <a:bodyPr/>
          <a:lstStyle/>
          <a:p>
            <a:r>
              <a:rPr lang="en-GB" b="1" u="sng" dirty="0"/>
              <a:t>A typical day in Oak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DA7E-2D98-A2F5-2BFC-B4749AC3A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82" y="1376772"/>
            <a:ext cx="7353346" cy="4824536"/>
          </a:xfrm>
        </p:spPr>
        <p:txBody>
          <a:bodyPr>
            <a:normAutofit/>
          </a:bodyPr>
          <a:lstStyle/>
          <a:p>
            <a:r>
              <a:rPr lang="en-GB" sz="2400" dirty="0"/>
              <a:t>Spellings/morning activity (maths or </a:t>
            </a:r>
            <a:r>
              <a:rPr lang="en-GB" sz="2400" dirty="0" err="1"/>
              <a:t>SPaG</a:t>
            </a:r>
            <a:r>
              <a:rPr lang="en-GB" sz="2400" dirty="0"/>
              <a:t>)</a:t>
            </a:r>
          </a:p>
          <a:p>
            <a:r>
              <a:rPr lang="en-GB" sz="2400" dirty="0"/>
              <a:t>Reading</a:t>
            </a:r>
          </a:p>
          <a:p>
            <a:r>
              <a:rPr lang="en-GB" sz="2400" dirty="0"/>
              <a:t>English lesson</a:t>
            </a:r>
          </a:p>
          <a:p>
            <a:r>
              <a:rPr lang="en-GB" sz="2400" dirty="0"/>
              <a:t>Play Time</a:t>
            </a:r>
          </a:p>
          <a:p>
            <a:r>
              <a:rPr lang="en-GB" sz="2400" dirty="0"/>
              <a:t>Arithmetic and maths reasoning</a:t>
            </a:r>
          </a:p>
          <a:p>
            <a:r>
              <a:rPr lang="en-GB" sz="2400" dirty="0"/>
              <a:t>Lunch Time</a:t>
            </a:r>
          </a:p>
          <a:p>
            <a:r>
              <a:rPr lang="en-GB" sz="2400" dirty="0"/>
              <a:t>Learning Enquiry</a:t>
            </a:r>
          </a:p>
          <a:p>
            <a:endParaRPr lang="en-GB" sz="2400" dirty="0"/>
          </a:p>
          <a:p>
            <a:r>
              <a:rPr lang="en-GB" sz="2400" dirty="0"/>
              <a:t>FLEXIBLE GROUPINGS/RESOURCES TO SUPPORT LEARNING IN A VARIETY OF WAYS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7980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064896" cy="1152128"/>
          </a:xfrm>
        </p:spPr>
        <p:txBody>
          <a:bodyPr>
            <a:noAutofit/>
          </a:bodyPr>
          <a:lstStyle/>
          <a:p>
            <a:pPr algn="ctr"/>
            <a:r>
              <a:rPr lang="en-GB" sz="6000" b="1" u="sng" dirty="0"/>
              <a:t>Zones of Regulation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4221088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2400" dirty="0"/>
              <a:t>-  How are the children feeling?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Recognising their own triggers and learning strategies and ‘tools’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Reflecting on a situation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Support understanding of others</a:t>
            </a:r>
          </a:p>
          <a:p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  <a:p>
            <a:endParaRPr lang="en-GB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60330E2-FC04-EF61-CC82-138F9AC76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9174"/>
            <a:ext cx="745855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54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 noChangeArrowheads="1"/>
          </p:cNvSpPr>
          <p:nvPr>
            <p:ph type="title"/>
          </p:nvPr>
        </p:nvSpPr>
        <p:spPr>
          <a:xfrm>
            <a:off x="2339975" y="188913"/>
            <a:ext cx="6348413" cy="1320800"/>
          </a:xfrm>
        </p:spPr>
        <p:txBody>
          <a:bodyPr/>
          <a:lstStyle/>
          <a:p>
            <a:pPr eaLnBrk="1" hangingPunct="1"/>
            <a:r>
              <a:rPr lang="en-GB" altLang="en-US"/>
              <a:t>Calming Station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3" t="15067" r="76016" b="67461"/>
          <a:stretch>
            <a:fillRect/>
          </a:stretch>
        </p:blipFill>
        <p:spPr bwMode="auto">
          <a:xfrm>
            <a:off x="7812088" y="5505450"/>
            <a:ext cx="127952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39850"/>
            <a:ext cx="3400425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222500"/>
            <a:ext cx="386715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050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28" y="268839"/>
            <a:ext cx="8640960" cy="1320800"/>
          </a:xfrm>
        </p:spPr>
        <p:txBody>
          <a:bodyPr/>
          <a:lstStyle/>
          <a:p>
            <a:r>
              <a:rPr lang="en-GB" u="sng" dirty="0"/>
              <a:t>Oak Class Learning Enquiry (topic)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2775" y="1268760"/>
            <a:ext cx="7994849" cy="3880773"/>
          </a:xfrm>
        </p:spPr>
        <p:txBody>
          <a:bodyPr>
            <a:normAutofit/>
          </a:bodyPr>
          <a:lstStyle/>
          <a:p>
            <a:r>
              <a:rPr lang="en-GB" sz="2400" dirty="0"/>
              <a:t>Term 1 – Why was WWII a World War?</a:t>
            </a:r>
          </a:p>
          <a:p>
            <a:r>
              <a:rPr lang="en-GB" sz="2400" dirty="0"/>
              <a:t>Term 2 – How can we innovate?</a:t>
            </a:r>
          </a:p>
          <a:p>
            <a:r>
              <a:rPr lang="en-GB" sz="2400" dirty="0"/>
              <a:t>Term 3 – </a:t>
            </a:r>
            <a:r>
              <a:rPr lang="en-GB" sz="2400" dirty="0">
                <a:latin typeface="Trebuchet MS" panose="020B0603020202020204" pitchFamily="34" charset="0"/>
                <a:cs typeface="Calibri" panose="020F0502020204030204" pitchFamily="34" charset="0"/>
              </a:rPr>
              <a:t>What was it like to be alive during the reign of Henry VIII?</a:t>
            </a:r>
            <a:endParaRPr lang="en-GB" sz="2400" dirty="0"/>
          </a:p>
          <a:p>
            <a:r>
              <a:rPr lang="en-GB" sz="2400" dirty="0"/>
              <a:t>Term 4 + 5 – What is around and beyond our planet?</a:t>
            </a:r>
          </a:p>
          <a:p>
            <a:r>
              <a:rPr lang="en-GB" sz="2400" dirty="0"/>
              <a:t>Term 6 – Let’s entertain you!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17032"/>
            <a:ext cx="2676697" cy="303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60337"/>
            <a:ext cx="6347713" cy="660401"/>
          </a:xfrm>
        </p:spPr>
        <p:txBody>
          <a:bodyPr>
            <a:normAutofit/>
          </a:bodyPr>
          <a:lstStyle/>
          <a:p>
            <a:r>
              <a:rPr lang="en-GB" u="sng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994780"/>
            <a:ext cx="7656785" cy="56025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u="sng" dirty="0"/>
              <a:t>In school:</a:t>
            </a:r>
          </a:p>
          <a:p>
            <a:r>
              <a:rPr lang="en-GB" sz="2000" dirty="0"/>
              <a:t>Fluency Reading</a:t>
            </a:r>
          </a:p>
          <a:p>
            <a:r>
              <a:rPr lang="en-GB" sz="2000" dirty="0"/>
              <a:t>Extended Read</a:t>
            </a:r>
          </a:p>
          <a:p>
            <a:r>
              <a:rPr lang="en-GB" sz="2000" dirty="0"/>
              <a:t>Close Read</a:t>
            </a:r>
            <a:endParaRPr lang="en-GB" sz="1800" dirty="0"/>
          </a:p>
          <a:p>
            <a:r>
              <a:rPr lang="en-GB" sz="2000" dirty="0"/>
              <a:t>Termly Class text (extended read)</a:t>
            </a:r>
          </a:p>
          <a:p>
            <a:r>
              <a:rPr lang="en-GB" sz="2000" dirty="0"/>
              <a:t>Picture book for English lessons</a:t>
            </a:r>
          </a:p>
          <a:p>
            <a:endParaRPr lang="en-GB" sz="2000" dirty="0"/>
          </a:p>
          <a:p>
            <a:endParaRPr lang="en-GB" sz="1600" dirty="0"/>
          </a:p>
          <a:p>
            <a:pPr>
              <a:buNone/>
            </a:pPr>
            <a:r>
              <a:rPr lang="en-GB" b="1" u="sng" dirty="0"/>
              <a:t>At home:</a:t>
            </a:r>
          </a:p>
          <a:p>
            <a:r>
              <a:rPr lang="en-GB" dirty="0"/>
              <a:t>4 times a week - to be recorded in reading record. </a:t>
            </a:r>
          </a:p>
          <a:p>
            <a:r>
              <a:rPr lang="en-GB" dirty="0"/>
              <a:t>SPaG.com; Maths.co.uk; Spelling Task</a:t>
            </a:r>
          </a:p>
          <a:p>
            <a:r>
              <a:rPr lang="en-GB" dirty="0"/>
              <a:t>Check Friday – Recorded in records. Rewards for effort.</a:t>
            </a:r>
          </a:p>
          <a:p>
            <a:r>
              <a:rPr lang="en-GB" dirty="0"/>
              <a:t>Any reading activity can be recorded (own books, </a:t>
            </a:r>
            <a:r>
              <a:rPr lang="en-GB" dirty="0" err="1"/>
              <a:t>Nessy</a:t>
            </a:r>
            <a:r>
              <a:rPr lang="en-GB" dirty="0"/>
              <a:t>)</a:t>
            </a:r>
          </a:p>
        </p:txBody>
      </p:sp>
      <p:sp>
        <p:nvSpPr>
          <p:cNvPr id="4" name="AutoShape 2" descr="Reading Vip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Reading Viper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Holes: The iconic childhood-defining phenomenon : Sachar, Louis:  Amazon.co.uk: Book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3710"/>
            <a:ext cx="1640721" cy="251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Jamie Drake Equation : Christopher Edge: Amazon.co.uk: Boo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176" y="307964"/>
            <a:ext cx="1460366" cy="225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ose Blanche : McEwan, Ian, Innocenti, Roberto: Amazon.co.uk: Book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670" y="2852936"/>
            <a:ext cx="1763562" cy="241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347713" cy="803176"/>
          </a:xfrm>
        </p:spPr>
        <p:txBody>
          <a:bodyPr/>
          <a:lstStyle/>
          <a:p>
            <a:r>
              <a:rPr lang="en-GB" u="sng" dirty="0"/>
              <a:t>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5400599" cy="5616624"/>
          </a:xfrm>
        </p:spPr>
        <p:txBody>
          <a:bodyPr>
            <a:normAutofit/>
          </a:bodyPr>
          <a:lstStyle/>
          <a:p>
            <a:r>
              <a:rPr lang="en-GB" sz="2400" dirty="0"/>
              <a:t>Writing for a purpose – </a:t>
            </a:r>
            <a:r>
              <a:rPr lang="en-GB" sz="2400" dirty="0">
                <a:solidFill>
                  <a:srgbClr val="FF0000"/>
                </a:solidFill>
              </a:rPr>
              <a:t>Entertain</a:t>
            </a:r>
            <a:r>
              <a:rPr lang="en-GB" sz="2400" dirty="0"/>
              <a:t>, </a:t>
            </a:r>
            <a:r>
              <a:rPr lang="en-GB" sz="2400" dirty="0">
                <a:solidFill>
                  <a:srgbClr val="0070C0"/>
                </a:solidFill>
              </a:rPr>
              <a:t>Inform,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7030A0"/>
                </a:solidFill>
              </a:rPr>
              <a:t>Discuss</a:t>
            </a:r>
            <a:r>
              <a:rPr lang="en-GB" sz="2400" dirty="0"/>
              <a:t>, </a:t>
            </a:r>
            <a:r>
              <a:rPr lang="en-GB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Persuade</a:t>
            </a:r>
          </a:p>
          <a:p>
            <a:r>
              <a:rPr lang="en-GB" sz="2400" dirty="0"/>
              <a:t>Consolidating key skills (from previous year group to begin with)</a:t>
            </a:r>
          </a:p>
          <a:p>
            <a:r>
              <a:rPr lang="en-GB" sz="2400" dirty="0"/>
              <a:t>Teaching Year 6 SPAG</a:t>
            </a:r>
          </a:p>
          <a:p>
            <a:r>
              <a:rPr lang="en-GB" sz="2400" dirty="0"/>
              <a:t>Try, use, prove sequence.</a:t>
            </a:r>
          </a:p>
          <a:p>
            <a:r>
              <a:rPr lang="en-GB" sz="2400" dirty="0"/>
              <a:t>3 spellings lessons weekly (spelling rules, keywords).</a:t>
            </a:r>
          </a:p>
          <a:p>
            <a:r>
              <a:rPr lang="en-GB" sz="2400" dirty="0"/>
              <a:t>Handwriting practise weekly (part of a spelling lesson - cursive).</a:t>
            </a:r>
          </a:p>
        </p:txBody>
      </p:sp>
    </p:spTree>
    <p:extLst>
      <p:ext uri="{BB962C8B-B14F-4D97-AF65-F5344CB8AC3E}">
        <p14:creationId xmlns:p14="http://schemas.microsoft.com/office/powerpoint/2010/main" val="1625824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English Targets 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3600"/>
              <a:t>Spellings</a:t>
            </a:r>
          </a:p>
          <a:p>
            <a:pPr eaLnBrk="1" hangingPunct="1"/>
            <a:r>
              <a:rPr lang="en-GB" altLang="en-US" sz="3600"/>
              <a:t>Punctuation</a:t>
            </a:r>
          </a:p>
          <a:p>
            <a:pPr eaLnBrk="1" hangingPunct="1"/>
            <a:r>
              <a:rPr lang="en-GB" altLang="en-US" sz="3600"/>
              <a:t>Grammar</a:t>
            </a:r>
          </a:p>
          <a:p>
            <a:pPr eaLnBrk="1" hangingPunct="1"/>
            <a:r>
              <a:rPr lang="en-GB" altLang="en-US" sz="3600"/>
              <a:t>Handwriting</a:t>
            </a:r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925638"/>
            <a:ext cx="3248025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405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1570"/>
            <a:ext cx="6347713" cy="1320800"/>
          </a:xfrm>
        </p:spPr>
        <p:txBody>
          <a:bodyPr>
            <a:normAutofit/>
          </a:bodyPr>
          <a:lstStyle/>
          <a:p>
            <a:r>
              <a:rPr lang="en-GB" u="sng" dirty="0"/>
              <a:t>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8613"/>
            <a:ext cx="475448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u="sng" dirty="0"/>
              <a:t>In school</a:t>
            </a:r>
          </a:p>
          <a:p>
            <a:r>
              <a:rPr lang="en-GB" sz="2800" dirty="0"/>
              <a:t>Entry quiz to assess at start of new unit</a:t>
            </a:r>
          </a:p>
          <a:p>
            <a:r>
              <a:rPr lang="en-GB" sz="2800" dirty="0"/>
              <a:t>Learn, use, explore sequence</a:t>
            </a:r>
          </a:p>
          <a:p>
            <a:r>
              <a:rPr lang="en-GB" sz="2800" dirty="0"/>
              <a:t>Arithmetic lessons (place value, calculation, FDP)</a:t>
            </a:r>
          </a:p>
          <a:p>
            <a:r>
              <a:rPr lang="en-GB" sz="2800" dirty="0"/>
              <a:t>Resources used to support learning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26739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Maths Home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44" y="5232855"/>
            <a:ext cx="1552513" cy="788433"/>
          </a:xfrm>
          <a:prstGeom prst="rect">
            <a:avLst/>
          </a:prstGeom>
        </p:spPr>
      </p:pic>
      <p:pic>
        <p:nvPicPr>
          <p:cNvPr id="3074" name="Picture 2" descr="TT Rockstars Battle Begins – Wickersley St Alban's CE Prima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09" y="4181573"/>
            <a:ext cx="2133950" cy="106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quences - Tablet Version - Mathsfra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1" y="3693330"/>
            <a:ext cx="2680758" cy="46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93" y="6021288"/>
            <a:ext cx="2438264" cy="5757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491880" y="3397056"/>
            <a:ext cx="4943989" cy="34163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Why do maths home learning?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Completing maths homework consistently will support your child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to practise and get better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at skills they’re learning in class.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It will also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reinforce skills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that the they may need extra support in.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This will support their fluency in maths learning at home and give them nearly an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extra hour of learning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time every week for maths.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76665-1D51-1255-B39E-E76F263D0ADD}"/>
              </a:ext>
            </a:extLst>
          </p:cNvPr>
          <p:cNvSpPr txBox="1"/>
          <p:nvPr/>
        </p:nvSpPr>
        <p:spPr>
          <a:xfrm>
            <a:off x="323528" y="988111"/>
            <a:ext cx="7424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Maths learning at home should be completed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times weekly. </a:t>
            </a:r>
            <a:r>
              <a:rPr lang="en-GB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Set maths.co.uk task.</a:t>
            </a:r>
            <a:endParaRPr lang="en-GB" sz="24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be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recorded 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eading record books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maths Learning a week = 1 House point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could be timetables, money, telling the time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etc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9757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72500" cy="1368152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solidFill>
                  <a:schemeClr val="tx1"/>
                </a:solidFill>
              </a:rPr>
              <a:t>Maths</a:t>
            </a:r>
            <a:br>
              <a:rPr lang="en-GB" u="sng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School calculation policy – if helping/supporting your child at home, where possible we would encourage using the same methods to ensure continuity in the use of their methods.</a:t>
            </a:r>
            <a:endParaRPr lang="en-GB" u="sng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700808"/>
            <a:ext cx="8282880" cy="485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66" y="116632"/>
            <a:ext cx="8464624" cy="3024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66" y="3140968"/>
            <a:ext cx="866823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07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63" y="-50800"/>
            <a:ext cx="7092950" cy="13208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</a:t>
            </a:r>
            <a:br>
              <a:rPr lang="en-GB" u="sng" dirty="0"/>
            </a:br>
            <a:r>
              <a:rPr lang="en-GB" u="sng" dirty="0"/>
              <a:t>‘Striving to be the best version of ourselves’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059113" y="2492375"/>
            <a:ext cx="47990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u="sng">
                <a:solidFill>
                  <a:srgbClr val="FF9933"/>
                </a:solidFill>
              </a:rPr>
              <a:t>Golden Threads: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>
                <a:solidFill>
                  <a:srgbClr val="FF9933"/>
                </a:solidFill>
              </a:rPr>
              <a:t>Community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>
                <a:solidFill>
                  <a:srgbClr val="FF9933"/>
                </a:solidFill>
              </a:rPr>
              <a:t>Global Issues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>
                <a:solidFill>
                  <a:srgbClr val="FF9933"/>
                </a:solidFill>
              </a:rPr>
              <a:t>Information Technology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>
                <a:solidFill>
                  <a:srgbClr val="FF9933"/>
                </a:solidFill>
              </a:rPr>
              <a:t>Mental Health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>
                <a:solidFill>
                  <a:srgbClr val="FF9933"/>
                </a:solidFill>
              </a:rPr>
              <a:t>Life Skills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3" t="15067" r="76016" b="67461"/>
          <a:stretch>
            <a:fillRect/>
          </a:stretch>
        </p:blipFill>
        <p:spPr bwMode="auto">
          <a:xfrm>
            <a:off x="7812088" y="5505450"/>
            <a:ext cx="127952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557338"/>
            <a:ext cx="2620962" cy="47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042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971550" y="188913"/>
            <a:ext cx="59912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 u="sng">
                <a:solidFill>
                  <a:schemeClr val="accent2"/>
                </a:solidFill>
                <a:ea typeface="ＭＳ Ｐゴシック" panose="020B0600070205080204" pitchFamily="34" charset="-128"/>
              </a:rPr>
              <a:t>Learning Styles - ‘ELLI’</a:t>
            </a:r>
            <a:endParaRPr lang="en-GB" altLang="en-US" sz="4400">
              <a:solidFill>
                <a:schemeClr val="accent2"/>
              </a:solidFill>
            </a:endParaRPr>
          </a:p>
        </p:txBody>
      </p:sp>
      <p:pic>
        <p:nvPicPr>
          <p:cNvPr id="1331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052513"/>
            <a:ext cx="3816350" cy="545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3" t="15067" r="76016" b="67461"/>
          <a:stretch>
            <a:fillRect/>
          </a:stretch>
        </p:blipFill>
        <p:spPr bwMode="auto">
          <a:xfrm>
            <a:off x="7812088" y="5505450"/>
            <a:ext cx="127952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849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 txBox="1">
            <a:spLocks noChangeArrowheads="1"/>
          </p:cNvSpPr>
          <p:nvPr/>
        </p:nvSpPr>
        <p:spPr bwMode="auto">
          <a:xfrm>
            <a:off x="179512" y="1206044"/>
            <a:ext cx="8229600" cy="473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i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Reading –</a:t>
            </a:r>
            <a:r>
              <a:rPr lang="en-GB" sz="2000" u="sng" dirty="0"/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Read to your child, share stories, encourage reading for pleasure, join a library, read books that are enjoyable.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Encourage reading with expression and comprehension (answering    questions in full  sentences).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Maths -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Help children apply their maths skills (handling money and giving change, telling the time, measuring and solving real life problems, time tables)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Continue to practise times tables.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English -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sz="2000" dirty="0"/>
              <a:t>      Weekly spelling activity linked to classroom learning.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sz="2000" dirty="0"/>
              <a:t>	  </a:t>
            </a:r>
            <a:r>
              <a:rPr lang="en-GB" sz="2000" dirty="0" err="1"/>
              <a:t>SPaG</a:t>
            </a:r>
            <a:r>
              <a:rPr lang="en-GB" sz="2000" dirty="0"/>
              <a:t> weekly tasks to practise.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468313" y="404664"/>
            <a:ext cx="5757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u="sng" dirty="0">
                <a:solidFill>
                  <a:schemeClr val="accent1"/>
                </a:solidFill>
              </a:rPr>
              <a:t>How Parents Can Help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31948" y="116632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Other Information</a:t>
            </a:r>
          </a:p>
        </p:txBody>
      </p:sp>
      <p:sp>
        <p:nvSpPr>
          <p:cNvPr id="16403" name="Isosceles Triangle 1640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31948" y="1080402"/>
            <a:ext cx="8682096" cy="5256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 bottles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 visits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P.E – Wednesday &amp; Thursday (can change termly)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Open classrooms – scheduled throughout the year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Extra-curricular clubs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assembly – Thursday 9</a:t>
            </a:r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October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</a:t>
            </a:r>
          </a:p>
        </p:txBody>
      </p:sp>
      <p:sp>
        <p:nvSpPr>
          <p:cNvPr id="16404" name="Isosceles Triangle 1640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6389" name="Picture 6" descr="MCj041050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116632"/>
            <a:ext cx="1287343" cy="11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Y6 Camp </a:t>
            </a:r>
          </a:p>
        </p:txBody>
      </p:sp>
      <p:sp>
        <p:nvSpPr>
          <p:cNvPr id="317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09600" y="1697038"/>
            <a:ext cx="5330825" cy="4360862"/>
          </a:xfrm>
        </p:spPr>
        <p:txBody>
          <a:bodyPr/>
          <a:lstStyle/>
          <a:p>
            <a:pPr eaLnBrk="1" hangingPunct="1"/>
            <a:r>
              <a:rPr lang="en-GB" altLang="en-US"/>
              <a:t>March/April 2025</a:t>
            </a:r>
          </a:p>
          <a:p>
            <a:pPr eaLnBrk="1" hangingPunct="1"/>
            <a:r>
              <a:rPr lang="en-GB" altLang="en-US"/>
              <a:t>There will be a meeting about this later in the year, usually around March. </a:t>
            </a:r>
          </a:p>
          <a:p>
            <a:pPr eaLnBrk="1" hangingPunct="1"/>
            <a:r>
              <a:rPr lang="en-GB" altLang="en-US"/>
              <a:t>Following information will come from the office.</a:t>
            </a:r>
          </a:p>
          <a:p>
            <a:pPr eaLnBrk="1" hangingPunct="1"/>
            <a:endParaRPr lang="en-GB" altLang="en-US"/>
          </a:p>
        </p:txBody>
      </p:sp>
      <p:pic>
        <p:nvPicPr>
          <p:cNvPr id="31748" name="Picture 2" descr="PGL Travel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63538"/>
            <a:ext cx="24384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11538"/>
            <a:ext cx="3621088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3" y="2770188"/>
            <a:ext cx="2638425" cy="16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4629150"/>
            <a:ext cx="22479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56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64C46-EA33-2F08-6FA3-14806689A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996952"/>
            <a:ext cx="6372200" cy="23043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 noChangeArrowheads="1"/>
          </p:cNvSpPr>
          <p:nvPr/>
        </p:nvSpPr>
        <p:spPr>
          <a:xfrm>
            <a:off x="395288" y="260350"/>
            <a:ext cx="6840537" cy="633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r>
              <a:rPr lang="en-GB" altLang="en-US" b="1" i="1" dirty="0"/>
              <a:t>Questions - If you have any queries/concerns/questions at any point during the year, please let us know!!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en-GB" altLang="en-US" b="1" i="1" dirty="0">
                <a:hlinkClick r:id="rId3"/>
              </a:rPr>
              <a:t>Enquiries@redfieldedgeprimary.co.uk</a:t>
            </a:r>
            <a:r>
              <a:rPr lang="en-GB" altLang="en-US" b="1" i="1" dirty="0"/>
              <a:t> </a:t>
            </a:r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r>
              <a:rPr lang="en-GB" altLang="en-US" b="1" i="1" dirty="0"/>
              <a:t>Keep up to date with events/learning in the…..</a:t>
            </a:r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endParaRPr lang="en-GB" altLang="en-US" b="1" i="1" dirty="0"/>
          </a:p>
          <a:p>
            <a:pPr marL="0" indent="0">
              <a:buFont typeface="Wingdings 3" panose="05040102010807070707" pitchFamily="18" charset="2"/>
              <a:buNone/>
            </a:pPr>
            <a:r>
              <a:rPr lang="en-GB" altLang="en-US" b="1" i="1" dirty="0"/>
              <a:t>On ‘X’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en-GB" altLang="en-US" b="1" dirty="0">
                <a:solidFill>
                  <a:srgbClr val="0070C0"/>
                </a:solidFill>
              </a:rPr>
              <a:t>@</a:t>
            </a:r>
            <a:r>
              <a:rPr lang="en-GB" altLang="en-US" b="1" dirty="0" err="1">
                <a:solidFill>
                  <a:srgbClr val="0070C0"/>
                </a:solidFill>
              </a:rPr>
              <a:t>OakClass_RE</a:t>
            </a:r>
            <a:r>
              <a:rPr lang="en-GB" altLang="en-US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1175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1 Questions Game: 110+ Best Questions You'll Ever Ask |">
            <a:extLst>
              <a:ext uri="{FF2B5EF4-FFF2-40B4-BE49-F238E27FC236}">
                <a16:creationId xmlns:a16="http://schemas.microsoft.com/office/drawing/2014/main" id="{740206F1-CBAB-C677-0053-8ABBA2689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309600" cy="432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6947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7105</TotalTime>
  <Words>1062</Words>
  <Application>Microsoft Office PowerPoint</Application>
  <PresentationFormat>On-screen Show (4:3)</PresentationFormat>
  <Paragraphs>175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ＭＳ Ｐゴシック</vt:lpstr>
      <vt:lpstr>Arial</vt:lpstr>
      <vt:lpstr>Calibri</vt:lpstr>
      <vt:lpstr>Trebuchet MS</vt:lpstr>
      <vt:lpstr>Wingdings 3</vt:lpstr>
      <vt:lpstr>Facet</vt:lpstr>
      <vt:lpstr>1_Facet</vt:lpstr>
      <vt:lpstr>Oak Class Welcome Meeting 2025/26</vt:lpstr>
      <vt:lpstr>Mosaic Partnership Trust</vt:lpstr>
      <vt:lpstr>Behaviour at Redfield Edge</vt:lpstr>
      <vt:lpstr>School Rules</vt:lpstr>
      <vt:lpstr>House Points (Dojos)</vt:lpstr>
      <vt:lpstr>Oak Class Team</vt:lpstr>
      <vt:lpstr>A typical day in Oak Class</vt:lpstr>
      <vt:lpstr>Zones of Regulation</vt:lpstr>
      <vt:lpstr>Calming Station</vt:lpstr>
      <vt:lpstr>Oak Class Learning Enquiry (topic)</vt:lpstr>
      <vt:lpstr>Reading</vt:lpstr>
      <vt:lpstr>Writing</vt:lpstr>
      <vt:lpstr>English Targets </vt:lpstr>
      <vt:lpstr>Maths</vt:lpstr>
      <vt:lpstr>Maths Home Learning</vt:lpstr>
      <vt:lpstr>Maths School calculation policy – if helping/supporting your child at home, where possible we would encourage using the same methods to ensure continuity in the use of their methods.</vt:lpstr>
      <vt:lpstr>PowerPoint Presentation</vt:lpstr>
      <vt:lpstr>Values ‘Striving to be the best version of ourselves’</vt:lpstr>
      <vt:lpstr>PowerPoint Presentation</vt:lpstr>
      <vt:lpstr>PowerPoint Presentation</vt:lpstr>
      <vt:lpstr>PowerPoint Presentation</vt:lpstr>
      <vt:lpstr>Y6 Camp </vt:lpstr>
      <vt:lpstr>PowerPoint Presentation</vt:lpstr>
      <vt:lpstr>PowerPoint Presentation</vt:lpstr>
    </vt:vector>
  </TitlesOfParts>
  <Company>SGS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Maple Class Welcome Meeting 2014/15</dc:title>
  <dc:creator>powellj4</dc:creator>
  <cp:lastModifiedBy>Bethan Roach</cp:lastModifiedBy>
  <cp:revision>346</cp:revision>
  <cp:lastPrinted>2019-09-11T13:25:09Z</cp:lastPrinted>
  <dcterms:created xsi:type="dcterms:W3CDTF">2014-09-12T08:42:52Z</dcterms:created>
  <dcterms:modified xsi:type="dcterms:W3CDTF">2025-09-18T07:48:22Z</dcterms:modified>
</cp:coreProperties>
</file>