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0" r:id="rId1"/>
  </p:sldMasterIdLst>
  <p:handoutMasterIdLst>
    <p:handoutMasterId r:id="rId23"/>
  </p:handoutMasterIdLst>
  <p:sldIdLst>
    <p:sldId id="256" r:id="rId2"/>
    <p:sldId id="259" r:id="rId3"/>
    <p:sldId id="291" r:id="rId4"/>
    <p:sldId id="292" r:id="rId5"/>
    <p:sldId id="294" r:id="rId6"/>
    <p:sldId id="293" r:id="rId7"/>
    <p:sldId id="258" r:id="rId8"/>
    <p:sldId id="289" r:id="rId9"/>
    <p:sldId id="269" r:id="rId10"/>
    <p:sldId id="270" r:id="rId11"/>
    <p:sldId id="285" r:id="rId12"/>
    <p:sldId id="287" r:id="rId13"/>
    <p:sldId id="257" r:id="rId14"/>
    <p:sldId id="290" r:id="rId15"/>
    <p:sldId id="279" r:id="rId16"/>
    <p:sldId id="280" r:id="rId17"/>
    <p:sldId id="260" r:id="rId18"/>
    <p:sldId id="264" r:id="rId19"/>
    <p:sldId id="266" r:id="rId20"/>
    <p:sldId id="282" r:id="rId21"/>
    <p:sldId id="288" r:id="rId22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81" autoAdjust="0"/>
    <p:restoredTop sz="94660"/>
  </p:normalViewPr>
  <p:slideViewPr>
    <p:cSldViewPr>
      <p:cViewPr varScale="1">
        <p:scale>
          <a:sx n="113" d="100"/>
          <a:sy n="113" d="100"/>
        </p:scale>
        <p:origin x="1608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124C1A-F0B9-477E-9B53-B2B266C8DB04}" type="datetimeFigureOut">
              <a:rPr lang="en-GB" smtClean="0"/>
              <a:t>17/09/2025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A5074B-9C01-4563-844F-767AF447D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8209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7209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9426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9221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5837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249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6113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9284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164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9015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7440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0841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0459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066620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40479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79800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3809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1753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2" r:id="rId12"/>
    <p:sldLayoutId id="2147483783" r:id="rId13"/>
    <p:sldLayoutId id="2147483784" r:id="rId14"/>
    <p:sldLayoutId id="2147483785" r:id="rId15"/>
    <p:sldLayoutId id="214748378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hyperlink" Target="http://www.ttrockstars.com/" TargetMode="External"/><Relationship Id="rId7" Type="http://schemas.openxmlformats.org/officeDocument/2006/relationships/image" Target="../media/image24.png"/><Relationship Id="rId2" Type="http://schemas.openxmlformats.org/officeDocument/2006/relationships/hyperlink" Target="http://www.mathsframe.co.uk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hyperlink" Target="http://www.maths.co.uk/" TargetMode="External"/><Relationship Id="rId10" Type="http://schemas.openxmlformats.org/officeDocument/2006/relationships/image" Target="../media/image27.png"/><Relationship Id="rId4" Type="http://schemas.openxmlformats.org/officeDocument/2006/relationships/hyperlink" Target="http://www.numbots.com/" TargetMode="External"/><Relationship Id="rId9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mailto:Enquiries@redfieldedgeprimary.co.uk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632848" cy="709865"/>
          </a:xfrm>
        </p:spPr>
        <p:txBody>
          <a:bodyPr>
            <a:noAutofit/>
          </a:bodyPr>
          <a:lstStyle/>
          <a:p>
            <a:pPr algn="ctr"/>
            <a:r>
              <a:rPr lang="en-GB" sz="7200" u="sng" dirty="0">
                <a:solidFill>
                  <a:schemeClr val="tx1"/>
                </a:solidFill>
              </a:rPr>
              <a:t>Beech Class Welcome Meeting 2025/26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55A2F1-932A-448F-9DB2-31DE27038B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927878"/>
            <a:ext cx="3096344" cy="24544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1FCFD73-8D90-4672-8084-475231656A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613" y="3933056"/>
            <a:ext cx="3272560" cy="24544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b="1" dirty="0"/>
              <a:t>Mosaic Partnership Trust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404286"/>
            <a:ext cx="6823670" cy="3381155"/>
          </a:xfrm>
        </p:spPr>
        <p:txBody>
          <a:bodyPr>
            <a:normAutofit fontScale="92500" lnSpcReduction="20000"/>
          </a:bodyPr>
          <a:lstStyle/>
          <a:p>
            <a:pPr marL="0" indent="0" algn="r">
              <a:spcBef>
                <a:spcPts val="0"/>
              </a:spcBef>
              <a:buNone/>
            </a:pPr>
            <a:r>
              <a:rPr lang="en-GB" dirty="0"/>
              <a:t>We are now officially part of the Mosaic Partnership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en-GB" dirty="0"/>
              <a:t>Trust and will be working closely with 11 others schools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en-GB" dirty="0"/>
              <a:t>on a number of exciting projects to improve our provision here at Redfield Edge.</a:t>
            </a:r>
          </a:p>
          <a:p>
            <a:pPr marL="0" indent="0" algn="r">
              <a:buNone/>
            </a:pPr>
            <a:endParaRPr lang="en-GB" dirty="0"/>
          </a:p>
          <a:p>
            <a:r>
              <a:rPr lang="en-GB" dirty="0"/>
              <a:t>Networks for leaders in school (HT, DHT, SENDCO)</a:t>
            </a:r>
          </a:p>
          <a:p>
            <a:r>
              <a:rPr lang="en-GB" dirty="0"/>
              <a:t>Networks for subject leaders</a:t>
            </a:r>
          </a:p>
          <a:p>
            <a:r>
              <a:rPr lang="en-GB" dirty="0"/>
              <a:t>Joint training for all staff</a:t>
            </a:r>
          </a:p>
          <a:p>
            <a:r>
              <a:rPr lang="en-GB" dirty="0"/>
              <a:t>Shared resources</a:t>
            </a:r>
          </a:p>
          <a:p>
            <a:r>
              <a:rPr lang="en-GB" dirty="0"/>
              <a:t>Shared expertise</a:t>
            </a:r>
          </a:p>
          <a:p>
            <a:r>
              <a:rPr lang="en-GB" dirty="0"/>
              <a:t>Opportunities for children – sports competitions, music…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19" y="1000790"/>
            <a:ext cx="1795891" cy="18027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660232" y="3425012"/>
            <a:ext cx="2483768" cy="3244347"/>
          </a:xfrm>
          <a:prstGeom prst="rect">
            <a:avLst/>
          </a:prstGeom>
          <a:solidFill>
            <a:srgbClr val="CC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>
                <a:solidFill>
                  <a:schemeClr val="tx1"/>
                </a:solidFill>
              </a:rPr>
              <a:t>Barrs</a:t>
            </a:r>
            <a:r>
              <a:rPr lang="en-GB" dirty="0">
                <a:solidFill>
                  <a:schemeClr val="tx1"/>
                </a:solidFill>
              </a:rPr>
              <a:t> Court Primary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The Park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Parkwall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Ridgeway (Infants + Junior)</a:t>
            </a:r>
          </a:p>
          <a:p>
            <a:pPr algn="ctr"/>
            <a:r>
              <a:rPr lang="en-GB" dirty="0" err="1">
                <a:solidFill>
                  <a:schemeClr val="tx1"/>
                </a:solidFill>
              </a:rPr>
              <a:t>Gillingstool</a:t>
            </a:r>
            <a:r>
              <a:rPr lang="en-GB" dirty="0">
                <a:solidFill>
                  <a:schemeClr val="tx1"/>
                </a:solidFill>
              </a:rPr>
              <a:t> Primary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St Michaels Primary</a:t>
            </a:r>
          </a:p>
          <a:p>
            <a:pPr algn="ctr"/>
            <a:r>
              <a:rPr lang="en-GB" dirty="0" err="1">
                <a:solidFill>
                  <a:schemeClr val="tx1"/>
                </a:solidFill>
              </a:rPr>
              <a:t>Raysfield</a:t>
            </a:r>
            <a:r>
              <a:rPr lang="en-GB" dirty="0">
                <a:solidFill>
                  <a:schemeClr val="tx1"/>
                </a:solidFill>
              </a:rPr>
              <a:t> Primary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Neston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Box 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St Stephen’s Juniors</a:t>
            </a:r>
          </a:p>
        </p:txBody>
      </p:sp>
    </p:spTree>
    <p:extLst>
      <p:ext uri="{BB962C8B-B14F-4D97-AF65-F5344CB8AC3E}">
        <p14:creationId xmlns:p14="http://schemas.microsoft.com/office/powerpoint/2010/main" val="3374760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82980" y="1116093"/>
            <a:ext cx="6858000" cy="598408"/>
          </a:xfrm>
        </p:spPr>
        <p:txBody>
          <a:bodyPr>
            <a:normAutofit fontScale="90000"/>
          </a:bodyPr>
          <a:lstStyle/>
          <a:p>
            <a:r>
              <a:rPr lang="en-GB" dirty="0"/>
              <a:t>Behaviour at Redfield Edge</a:t>
            </a:r>
          </a:p>
        </p:txBody>
      </p:sp>
      <p:sp>
        <p:nvSpPr>
          <p:cNvPr id="4" name="Rectangle 3"/>
          <p:cNvSpPr/>
          <p:nvPr/>
        </p:nvSpPr>
        <p:spPr>
          <a:xfrm>
            <a:off x="467544" y="2074512"/>
            <a:ext cx="7056784" cy="4455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350" b="1" dirty="0"/>
              <a:t>All Mosaic Partnership Trust schools should: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dirty="0"/>
              <a:t>encourage children to treat others as they would want to be treated, with respect and appreciation of difference and diversity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dirty="0"/>
              <a:t>celebrate and reward positive choices of behaviour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dirty="0"/>
              <a:t>provide a safe, secure, reflective and happy environment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dirty="0"/>
              <a:t>believe every individual in the school community needs to take responsibility for their own actions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dirty="0"/>
              <a:t>support through help, encouragement and positive modelling of expectations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dirty="0"/>
              <a:t>accept that mistakes are part of the learning process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dirty="0"/>
              <a:t>respect differences, whether it be race, gender, age, sexuality, religion, disability, socio-economic background or other protected characteristics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dirty="0"/>
              <a:t>value each individual opinion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dirty="0"/>
              <a:t>have a positive atmosphere and 'ethos'.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8" y="857250"/>
            <a:ext cx="1251187" cy="12511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0512" y="917856"/>
            <a:ext cx="1190580" cy="1190580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224413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050" b="1" dirty="0"/>
              <a:t>School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2700" dirty="0"/>
              <a:t>Be Safe</a:t>
            </a:r>
          </a:p>
          <a:p>
            <a:pPr marL="0" indent="0" algn="ctr">
              <a:buNone/>
            </a:pPr>
            <a:r>
              <a:rPr lang="en-GB" sz="2700" dirty="0"/>
              <a:t>Be gentle and kind</a:t>
            </a:r>
          </a:p>
          <a:p>
            <a:pPr marL="0" indent="0" algn="ctr">
              <a:buNone/>
            </a:pPr>
            <a:r>
              <a:rPr lang="en-GB" sz="2700" dirty="0"/>
              <a:t>Be co-operative and helpful</a:t>
            </a:r>
          </a:p>
          <a:p>
            <a:pPr marL="0" indent="0" algn="ctr">
              <a:buNone/>
            </a:pPr>
            <a:r>
              <a:rPr lang="en-GB" sz="2700" dirty="0"/>
              <a:t>Be respectful of others and ourselves</a:t>
            </a:r>
          </a:p>
          <a:p>
            <a:pPr marL="0" indent="0" algn="ctr">
              <a:buNone/>
            </a:pPr>
            <a:r>
              <a:rPr lang="en-GB" sz="2700" dirty="0"/>
              <a:t>Be responsible</a:t>
            </a:r>
          </a:p>
          <a:p>
            <a:pPr marL="0" indent="0" algn="ctr">
              <a:buNone/>
            </a:pPr>
            <a:r>
              <a:rPr lang="en-GB" sz="2700" dirty="0"/>
              <a:t>Be honest</a:t>
            </a:r>
          </a:p>
          <a:p>
            <a:pPr marL="0" indent="0" algn="ctr">
              <a:buNone/>
            </a:pPr>
            <a:r>
              <a:rPr lang="en-GB" sz="2700" dirty="0"/>
              <a:t>Be polite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2" y="923031"/>
            <a:ext cx="1252837" cy="125283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9361" y="982471"/>
            <a:ext cx="1188823" cy="1193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09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551544"/>
            <a:ext cx="4464496" cy="26541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60032" y="1797342"/>
            <a:ext cx="3486738" cy="4816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350" dirty="0"/>
              <a:t>Our school behaviour principles and rules remain the same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350" dirty="0"/>
              <a:t>The behaviour ladder has been removed to reduce the visual element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350" dirty="0"/>
              <a:t>This change helps avoid feelings of shame for some children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350" dirty="0"/>
              <a:t>Green Dojos (house points) are awarded for positive choices and go towards each child’s individual house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350" dirty="0"/>
              <a:t>Both green and red Dojos are monitored closely by staff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400" dirty="0"/>
              <a:t>A reflection book is after poor behavioural choices to help children understand the real-life consequences of their actions</a:t>
            </a:r>
            <a:endParaRPr lang="en-GB" sz="135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350" dirty="0"/>
              <a:t>Repeated poor choices lead to a check-in with a member of SLT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350" dirty="0"/>
              <a:t>Future aim: share Dojos with parents once a consistent approach across all staff is in place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5042" y="5818996"/>
            <a:ext cx="922120" cy="92212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-1374019" y="131906"/>
            <a:ext cx="6347713" cy="1320800"/>
          </a:xfrm>
        </p:spPr>
        <p:txBody>
          <a:bodyPr>
            <a:normAutofit/>
          </a:bodyPr>
          <a:lstStyle/>
          <a:p>
            <a:pPr algn="ctr"/>
            <a:r>
              <a:rPr lang="en-GB" sz="4050" b="1" dirty="0"/>
              <a:t>House Points</a:t>
            </a:r>
            <a:br>
              <a:rPr lang="en-GB" sz="4050" b="1" dirty="0"/>
            </a:br>
            <a:r>
              <a:rPr lang="en-GB" sz="2400" b="1" dirty="0"/>
              <a:t>(Dojos)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90" y="4524370"/>
            <a:ext cx="4464496" cy="168172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79512" y="1452706"/>
            <a:ext cx="4608512" cy="291239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179482" y="4481719"/>
            <a:ext cx="4608512" cy="1767031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000"/>
          <a:stretch/>
        </p:blipFill>
        <p:spPr>
          <a:xfrm>
            <a:off x="3995936" y="178456"/>
            <a:ext cx="4824535" cy="156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70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48590" y="1276261"/>
          <a:ext cx="3291840" cy="4800600"/>
        </p:xfrm>
        <a:graphic>
          <a:graphicData uri="http://schemas.openxmlformats.org/drawingml/2006/table">
            <a:tbl>
              <a:tblPr firstRow="1" firstCol="1" bandRow="1"/>
              <a:tblGrid>
                <a:gridCol w="1089030">
                  <a:extLst>
                    <a:ext uri="{9D8B030D-6E8A-4147-A177-3AD203B41FA5}">
                      <a16:colId xmlns:a16="http://schemas.microsoft.com/office/drawing/2014/main" val="3379972470"/>
                    </a:ext>
                  </a:extLst>
                </a:gridCol>
                <a:gridCol w="2202810">
                  <a:extLst>
                    <a:ext uri="{9D8B030D-6E8A-4147-A177-3AD203B41FA5}">
                      <a16:colId xmlns:a16="http://schemas.microsoft.com/office/drawing/2014/main" val="1112309162"/>
                    </a:ext>
                  </a:extLst>
                </a:gridCol>
              </a:tblGrid>
              <a:tr h="8229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Diamond (KS1)/ Trophy (KS2) 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96" marR="25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You have followed the ‘School Rules’ in everything you have done and you have achieved great things with your behaviour today!</a:t>
                      </a:r>
                      <a:endParaRPr lang="en-GB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700" i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Your parents will be informed by a text message.</a:t>
                      </a:r>
                      <a:endParaRPr lang="en-GB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700" i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You will receive a sticker.</a:t>
                      </a:r>
                      <a:endParaRPr lang="en-GB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700" i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96" marR="25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814432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Gold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96" marR="25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3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You are showing great understanding of the ‘School Rules’ and you are capable of achieving great things.</a:t>
                      </a:r>
                      <a:endParaRPr lang="en-GB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96" marR="25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9224727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Silver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96" marR="25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You are starting to go above and beyond, in following the ‘School Rules’.</a:t>
                      </a:r>
                      <a:endParaRPr lang="en-GB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96" marR="25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1813677"/>
                  </a:ext>
                </a:extLst>
              </a:tr>
              <a:tr h="31331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Green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96" marR="25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Ready to learn and are following the ‘School Rules’.</a:t>
                      </a:r>
                      <a:endParaRPr lang="en-GB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96" marR="25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9585701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(Yellow KS1 only) verbal warning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96" marR="25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In KS1 there is a section for this on the behaviour ladder so they can visualise their verbal warning. In KS2 a verbal warning is enough.</a:t>
                      </a:r>
                      <a:endParaRPr lang="en-GB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96" marR="25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482041"/>
                  </a:ext>
                </a:extLst>
              </a:tr>
              <a:tr h="72009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Orange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96" marR="25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Even after a verbal warning, you have not turned your behaviour for learning around and are not following the ‘School Rules’</a:t>
                      </a:r>
                      <a:endParaRPr lang="en-GB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700" i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You will miss 2 minutes of your playtime</a:t>
                      </a:r>
                      <a:endParaRPr lang="en-GB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700" i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96" marR="25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4128432"/>
                  </a:ext>
                </a:extLst>
              </a:tr>
              <a:tr h="10287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Red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96" marR="25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You are continuing to make bad decisions in your behaviour for learning and are not following the ‘School Rules’.</a:t>
                      </a:r>
                      <a:endParaRPr lang="en-GB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700" i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Your parents will be informed by text message.</a:t>
                      </a:r>
                      <a:endParaRPr lang="en-GB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700" i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You will be sent to Mrs Robinson.</a:t>
                      </a:r>
                      <a:endParaRPr lang="en-GB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700" i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You will miss 5 minutes of you break/lunchtime.</a:t>
                      </a:r>
                      <a:endParaRPr lang="en-GB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700" i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You will fill out a Red Reflection sheet, which will be sent home.</a:t>
                      </a:r>
                      <a:endParaRPr lang="en-GB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96" marR="25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2890245"/>
                  </a:ext>
                </a:extLst>
              </a:tr>
              <a:tr h="411480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If this poor behaviour for learning continues, they will be removed from class and sent to a member of SLT for an in school exclusion.</a:t>
                      </a:r>
                      <a:endParaRPr lang="en-GB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96" marR="25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025472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199638" y="999262"/>
            <a:ext cx="307199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135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     Behaviour ladder  (now) </a:t>
            </a:r>
            <a:endParaRPr lang="en-GB" altLang="en-US" sz="1350" dirty="0">
              <a:latin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66160" y="1276261"/>
            <a:ext cx="53263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dirty="0"/>
              <a:t>Our behaviour principles and school rules will be staying the same however, the behaviour ladder and current approach to </a:t>
            </a:r>
            <a:r>
              <a:rPr lang="en-GB" sz="1350" b="1" dirty="0"/>
              <a:t>will be changing. </a:t>
            </a:r>
          </a:p>
          <a:p>
            <a:endParaRPr lang="en-GB" sz="1350" dirty="0"/>
          </a:p>
          <a:p>
            <a:r>
              <a:rPr lang="en-GB" sz="1350" dirty="0"/>
              <a:t>As a school, we are keen to reduce the visual element of the behaviour ladder for pupils which can sometime cause a feeling of shame - as this is triggering for some children. </a:t>
            </a:r>
          </a:p>
          <a:p>
            <a:r>
              <a:rPr lang="en-GB" sz="1350" dirty="0"/>
              <a:t>We want to develop a trauma informed approach, keeping the parts that work and reviewing the parts which don’t.</a:t>
            </a:r>
          </a:p>
          <a:p>
            <a:endParaRPr lang="en-GB" sz="1350" dirty="0"/>
          </a:p>
          <a:p>
            <a:r>
              <a:rPr lang="en-GB" sz="1350" dirty="0"/>
              <a:t>It is important for children to understand behavioural expectations and for there to be appropriate and proportionate responses when school rules are broken. </a:t>
            </a:r>
          </a:p>
          <a:p>
            <a:endParaRPr lang="en-GB" sz="1350" dirty="0"/>
          </a:p>
          <a:p>
            <a:r>
              <a:rPr lang="en-GB" sz="1350" dirty="0"/>
              <a:t>It is also appropriate for children to have the opportunity to reflect on their choices and learn from their mistakes so these elements will remain.</a:t>
            </a:r>
          </a:p>
          <a:p>
            <a:endParaRPr lang="en-GB" sz="1350" dirty="0"/>
          </a:p>
          <a:p>
            <a:r>
              <a:rPr lang="en-GB" sz="1350" dirty="0"/>
              <a:t>Changing a behaviour policy is not an overnight task and staff in school will be working on getting this right over the next few months.</a:t>
            </a:r>
          </a:p>
          <a:p>
            <a:endParaRPr lang="en-GB" sz="1350" dirty="0"/>
          </a:p>
          <a:p>
            <a:r>
              <a:rPr lang="en-GB" sz="1350" dirty="0"/>
              <a:t>We will, of course, share updates and changes with you.</a:t>
            </a:r>
          </a:p>
          <a:p>
            <a:endParaRPr lang="en-GB" sz="135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6151" y="4987999"/>
            <a:ext cx="922120" cy="922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835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25AA821-D3B2-C103-4801-07263F871929}"/>
              </a:ext>
            </a:extLst>
          </p:cNvPr>
          <p:cNvSpPr/>
          <p:nvPr/>
        </p:nvSpPr>
        <p:spPr>
          <a:xfrm>
            <a:off x="202943" y="1440374"/>
            <a:ext cx="228098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Miss Tavender</a:t>
            </a:r>
            <a:endParaRPr lang="en-US" b="0" i="1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42C54FC-12A0-605E-5D43-C4CBCB5A41D5}"/>
              </a:ext>
            </a:extLst>
          </p:cNvPr>
          <p:cNvSpPr/>
          <p:nvPr/>
        </p:nvSpPr>
        <p:spPr>
          <a:xfrm>
            <a:off x="6415740" y="1704493"/>
            <a:ext cx="2181645" cy="7386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Mrs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Davies</a:t>
            </a:r>
          </a:p>
          <a:p>
            <a:pPr algn="ctr"/>
            <a:r>
              <a:rPr lang="en-US" i="1" dirty="0">
                <a:ln w="0"/>
              </a:rPr>
              <a:t>Thursday PPA</a:t>
            </a:r>
            <a:endParaRPr lang="en-US" b="0" i="1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EE758F0-5A52-5124-A82E-C549A8473E64}"/>
              </a:ext>
            </a:extLst>
          </p:cNvPr>
          <p:cNvSpPr/>
          <p:nvPr/>
        </p:nvSpPr>
        <p:spPr>
          <a:xfrm>
            <a:off x="2333063" y="1475563"/>
            <a:ext cx="214479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sz="2400" b="0" i="1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535" y="206405"/>
            <a:ext cx="6347713" cy="1320800"/>
          </a:xfrm>
        </p:spPr>
        <p:txBody>
          <a:bodyPr>
            <a:normAutofit/>
          </a:bodyPr>
          <a:lstStyle/>
          <a:p>
            <a:pPr algn="ctr"/>
            <a:r>
              <a:rPr lang="en-GB" sz="4800" u="sng" dirty="0"/>
              <a:t>Beech Class Team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9811B49-E918-33FF-C2C8-BD1FE69E03DE}"/>
              </a:ext>
            </a:extLst>
          </p:cNvPr>
          <p:cNvSpPr/>
          <p:nvPr/>
        </p:nvSpPr>
        <p:spPr>
          <a:xfrm>
            <a:off x="3588729" y="1447425"/>
            <a:ext cx="1749597" cy="7386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Miss Arnold</a:t>
            </a:r>
          </a:p>
          <a:p>
            <a:pPr algn="ctr"/>
            <a:r>
              <a:rPr lang="en-US" b="0" i="1" cap="none" spc="0" dirty="0">
                <a:ln w="0"/>
                <a:solidFill>
                  <a:schemeClr val="tx1"/>
                </a:solidFill>
              </a:rPr>
              <a:t>Class TA</a:t>
            </a:r>
            <a:endParaRPr lang="en-US" sz="2400" b="0" i="1" cap="none" spc="0" dirty="0">
              <a:ln w="0"/>
              <a:solidFill>
                <a:schemeClr val="tx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31CF3EA-E8B7-4DA5-AC1B-B3950DD98A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534" y="2425974"/>
            <a:ext cx="1708138" cy="23557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84C700-08CE-480F-B649-169764C188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0391" y="2186089"/>
            <a:ext cx="1924882" cy="25956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A15BDBC-B3B9-4AB1-B77D-128678BE10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342" y="2526531"/>
            <a:ext cx="1939192" cy="183857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2358D-02E0-A27C-AD42-E1A1E1A4F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982" y="312142"/>
            <a:ext cx="6347713" cy="1320800"/>
          </a:xfrm>
        </p:spPr>
        <p:txBody>
          <a:bodyPr/>
          <a:lstStyle/>
          <a:p>
            <a:r>
              <a:rPr lang="en-GB" b="1" u="sng" dirty="0"/>
              <a:t>A typical day in Beech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0DA7E-2D98-A2F5-2BFC-B4749AC3A2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628800"/>
            <a:ext cx="5186538" cy="4824536"/>
          </a:xfrm>
        </p:spPr>
        <p:txBody>
          <a:bodyPr>
            <a:normAutofit/>
          </a:bodyPr>
          <a:lstStyle/>
          <a:p>
            <a:r>
              <a:rPr lang="en-GB" sz="2400" dirty="0"/>
              <a:t>Spellings</a:t>
            </a:r>
          </a:p>
          <a:p>
            <a:r>
              <a:rPr lang="en-GB" sz="2400" dirty="0"/>
              <a:t>Times tables</a:t>
            </a:r>
          </a:p>
          <a:p>
            <a:r>
              <a:rPr lang="en-GB" sz="2400" dirty="0"/>
              <a:t>English lesson</a:t>
            </a:r>
          </a:p>
          <a:p>
            <a:r>
              <a:rPr lang="en-GB" sz="2400" dirty="0"/>
              <a:t>Maths lesson</a:t>
            </a:r>
          </a:p>
          <a:p>
            <a:r>
              <a:rPr lang="en-GB" sz="2400" dirty="0"/>
              <a:t>Reading</a:t>
            </a:r>
          </a:p>
          <a:p>
            <a:r>
              <a:rPr lang="en-GB" sz="2400" dirty="0"/>
              <a:t>Learning Enquiry</a:t>
            </a:r>
          </a:p>
          <a:p>
            <a:endParaRPr lang="en-GB" sz="2400" dirty="0"/>
          </a:p>
          <a:p>
            <a:r>
              <a:rPr lang="en-GB" sz="2400" dirty="0"/>
              <a:t>FLEXIBLE GROUPINGS/RESOURCES TO SUPPORT LEARNING IN A VARIETY OF WAYS</a:t>
            </a:r>
          </a:p>
          <a:p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67BE9DD-5778-4A31-9C34-969DC7110C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368152"/>
            <a:ext cx="3563888" cy="2672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980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328" y="268839"/>
            <a:ext cx="8640960" cy="1320800"/>
          </a:xfrm>
        </p:spPr>
        <p:txBody>
          <a:bodyPr/>
          <a:lstStyle/>
          <a:p>
            <a:r>
              <a:rPr lang="en-GB" u="sng" dirty="0"/>
              <a:t>Beech Class Learning Enquiry (topic)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9634" y="1196211"/>
            <a:ext cx="7922349" cy="3530600"/>
          </a:xfrm>
        </p:spPr>
        <p:txBody>
          <a:bodyPr>
            <a:noAutofit/>
          </a:bodyPr>
          <a:lstStyle/>
          <a:p>
            <a:r>
              <a:rPr lang="en-GB" sz="2400" dirty="0"/>
              <a:t>1. What impact does human activity have on ecosystems?</a:t>
            </a:r>
          </a:p>
          <a:p>
            <a:r>
              <a:rPr lang="en-GB" sz="2400" dirty="0"/>
              <a:t>2. Why is electricity a central part of our lives?</a:t>
            </a:r>
            <a:endParaRPr lang="en-GB" sz="2400" i="1" dirty="0"/>
          </a:p>
          <a:p>
            <a:r>
              <a:rPr lang="en-GB" sz="2400" dirty="0"/>
              <a:t>3. How did the Romans change Britain?</a:t>
            </a:r>
          </a:p>
          <a:p>
            <a:r>
              <a:rPr lang="en-GB" sz="2400" dirty="0"/>
              <a:t>4. How have the Anglo Saxons impacted Modern Day society?</a:t>
            </a:r>
          </a:p>
          <a:p>
            <a:r>
              <a:rPr lang="en-GB" sz="2400" dirty="0"/>
              <a:t>5. Why is it important to Reduce, Reuse, Recycle?</a:t>
            </a:r>
          </a:p>
          <a:p>
            <a:r>
              <a:rPr lang="en-GB" sz="2400" dirty="0"/>
              <a:t>6. Why is water essential to our planet?</a:t>
            </a:r>
          </a:p>
        </p:txBody>
      </p:sp>
      <p:pic>
        <p:nvPicPr>
          <p:cNvPr id="1026" name="Picture 2" descr="Animal Classification for Children: Classifying Vertebrates and  Invertebrates for Kids - FreeSchool - YouTube">
            <a:extLst>
              <a:ext uri="{FF2B5EF4-FFF2-40B4-BE49-F238E27FC236}">
                <a16:creationId xmlns:a16="http://schemas.microsoft.com/office/drawing/2014/main" id="{891DAF75-CE37-51BC-83B3-78D643BF29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9"/>
          <a:stretch/>
        </p:blipFill>
        <p:spPr bwMode="auto">
          <a:xfrm>
            <a:off x="-84722" y="5092888"/>
            <a:ext cx="2062291" cy="1181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lectricity Powerpoint KS2 primary science unit for KS2 children science  topic electricity">
            <a:extLst>
              <a:ext uri="{FF2B5EF4-FFF2-40B4-BE49-F238E27FC236}">
                <a16:creationId xmlns:a16="http://schemas.microsoft.com/office/drawing/2014/main" id="{6EC72D35-9189-8DB0-F85C-DDC902C95A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577" y="5507850"/>
            <a:ext cx="1800200" cy="135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n on Homeschool - History">
            <a:extLst>
              <a:ext uri="{FF2B5EF4-FFF2-40B4-BE49-F238E27FC236}">
                <a16:creationId xmlns:a16="http://schemas.microsoft.com/office/drawing/2014/main" id="{86EA70FC-AF7E-671F-8A0F-D8DE9D05E3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210" y="5051719"/>
            <a:ext cx="1691208" cy="1196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The Anglo-Saxons Printables for Primary School - SparkleBox">
            <a:extLst>
              <a:ext uri="{FF2B5EF4-FFF2-40B4-BE49-F238E27FC236}">
                <a16:creationId xmlns:a16="http://schemas.microsoft.com/office/drawing/2014/main" id="{F006564A-D172-C1B7-B524-546ABB32D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187" y="5585663"/>
            <a:ext cx="1992132" cy="141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Reduce, Reuse and Recycle, to enjoy a better life | Educational Video for  Kids. - YouTube">
            <a:extLst>
              <a:ext uri="{FF2B5EF4-FFF2-40B4-BE49-F238E27FC236}">
                <a16:creationId xmlns:a16="http://schemas.microsoft.com/office/drawing/2014/main" id="{86F0C156-3222-C2B3-555F-FA9F12256B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92" b="12201"/>
          <a:stretch/>
        </p:blipFill>
        <p:spPr bwMode="auto">
          <a:xfrm>
            <a:off x="6689919" y="4966890"/>
            <a:ext cx="1734889" cy="934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School Learning Zone - Water">
            <a:extLst>
              <a:ext uri="{FF2B5EF4-FFF2-40B4-BE49-F238E27FC236}">
                <a16:creationId xmlns:a16="http://schemas.microsoft.com/office/drawing/2014/main" id="{12870D50-2250-DCA8-D8FC-C13A7C3AE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8351" y="5800415"/>
            <a:ext cx="1712098" cy="1282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5" y="160337"/>
            <a:ext cx="6347713" cy="660401"/>
          </a:xfrm>
        </p:spPr>
        <p:txBody>
          <a:bodyPr>
            <a:normAutofit/>
          </a:bodyPr>
          <a:lstStyle/>
          <a:p>
            <a:r>
              <a:rPr lang="en-GB" u="sng" dirty="0"/>
              <a:t>Reading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574" y="994780"/>
            <a:ext cx="7656785" cy="560257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GB" sz="2000" b="1" u="sng" dirty="0"/>
              <a:t>In school:</a:t>
            </a:r>
          </a:p>
          <a:p>
            <a:r>
              <a:rPr lang="en-GB" sz="2000" dirty="0"/>
              <a:t>Guided reading – VIPERS</a:t>
            </a:r>
          </a:p>
          <a:p>
            <a:pPr lvl="1"/>
            <a:r>
              <a:rPr lang="en-GB" sz="1800" dirty="0"/>
              <a:t>Vocabulary</a:t>
            </a:r>
          </a:p>
          <a:p>
            <a:pPr lvl="1"/>
            <a:r>
              <a:rPr lang="en-GB" sz="1800" dirty="0"/>
              <a:t>Inference</a:t>
            </a:r>
          </a:p>
          <a:p>
            <a:pPr lvl="1"/>
            <a:r>
              <a:rPr lang="en-GB" sz="1800" dirty="0"/>
              <a:t>Prediction</a:t>
            </a:r>
          </a:p>
          <a:p>
            <a:pPr lvl="1"/>
            <a:r>
              <a:rPr lang="en-GB" sz="1800" dirty="0"/>
              <a:t>Explanation</a:t>
            </a:r>
          </a:p>
          <a:p>
            <a:pPr lvl="1"/>
            <a:r>
              <a:rPr lang="en-GB" sz="1800" dirty="0"/>
              <a:t>Retrieval</a:t>
            </a:r>
          </a:p>
          <a:p>
            <a:pPr lvl="1"/>
            <a:r>
              <a:rPr lang="en-GB" sz="1800" dirty="0"/>
              <a:t>Summarise/sequence</a:t>
            </a:r>
          </a:p>
          <a:p>
            <a:r>
              <a:rPr lang="en-GB" sz="2000" dirty="0"/>
              <a:t>Termly Class text – read as whole class</a:t>
            </a:r>
          </a:p>
          <a:p>
            <a:r>
              <a:rPr lang="en-GB" sz="2000" dirty="0"/>
              <a:t>Text extracts as part of the English lesson</a:t>
            </a:r>
            <a:endParaRPr lang="en-GB" sz="1600" dirty="0"/>
          </a:p>
          <a:p>
            <a:pPr>
              <a:buNone/>
            </a:pPr>
            <a:r>
              <a:rPr lang="en-GB" b="1" u="sng" dirty="0"/>
              <a:t>At home:</a:t>
            </a:r>
          </a:p>
          <a:p>
            <a:r>
              <a:rPr lang="en-GB" dirty="0"/>
              <a:t>4 times a week - to be recorded in reading record. See handout.</a:t>
            </a:r>
          </a:p>
          <a:p>
            <a:r>
              <a:rPr lang="en-GB" dirty="0"/>
              <a:t>Check Thursday – Recorded in records. Rewards for effort.</a:t>
            </a:r>
          </a:p>
          <a:p>
            <a:r>
              <a:rPr lang="en-GB" dirty="0"/>
              <a:t>Any reading activity can be recorded (own books, </a:t>
            </a:r>
            <a:r>
              <a:rPr lang="en-GB" dirty="0" err="1"/>
              <a:t>Nessy</a:t>
            </a:r>
            <a:r>
              <a:rPr lang="en-GB" dirty="0"/>
              <a:t>)</a:t>
            </a:r>
          </a:p>
        </p:txBody>
      </p:sp>
      <p:sp>
        <p:nvSpPr>
          <p:cNvPr id="4" name="AutoShape 2" descr="Reading Viper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Reading Viper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3091" y="167085"/>
            <a:ext cx="3393822" cy="466556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6347713" cy="803176"/>
          </a:xfrm>
        </p:spPr>
        <p:txBody>
          <a:bodyPr/>
          <a:lstStyle/>
          <a:p>
            <a:r>
              <a:rPr lang="en-GB" u="sng" dirty="0"/>
              <a:t>Writing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12776"/>
            <a:ext cx="5400599" cy="5616624"/>
          </a:xfrm>
        </p:spPr>
        <p:txBody>
          <a:bodyPr>
            <a:normAutofit/>
          </a:bodyPr>
          <a:lstStyle/>
          <a:p>
            <a:r>
              <a:rPr lang="en-GB" sz="2400" dirty="0"/>
              <a:t>Writing for a purpose – </a:t>
            </a:r>
            <a:r>
              <a:rPr lang="en-GB" sz="2400" dirty="0">
                <a:solidFill>
                  <a:srgbClr val="FF0000"/>
                </a:solidFill>
              </a:rPr>
              <a:t>Entertain</a:t>
            </a:r>
            <a:r>
              <a:rPr lang="en-GB" sz="2400" dirty="0"/>
              <a:t>, </a:t>
            </a:r>
            <a:r>
              <a:rPr lang="en-GB" sz="2400" dirty="0">
                <a:solidFill>
                  <a:srgbClr val="0070C0"/>
                </a:solidFill>
              </a:rPr>
              <a:t>Inform,</a:t>
            </a:r>
            <a:r>
              <a:rPr lang="en-GB" sz="2400" dirty="0"/>
              <a:t> </a:t>
            </a:r>
            <a:r>
              <a:rPr lang="en-GB" sz="2400" dirty="0">
                <a:solidFill>
                  <a:srgbClr val="7030A0"/>
                </a:solidFill>
              </a:rPr>
              <a:t>Discuss</a:t>
            </a:r>
            <a:r>
              <a:rPr lang="en-GB" sz="2400" dirty="0"/>
              <a:t>, </a:t>
            </a:r>
            <a:r>
              <a:rPr lang="en-GB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Persuade</a:t>
            </a:r>
          </a:p>
          <a:p>
            <a:r>
              <a:rPr lang="en-GB" sz="2400" dirty="0"/>
              <a:t>Consolidating key skills (from previous year group to begin with)</a:t>
            </a:r>
          </a:p>
          <a:p>
            <a:r>
              <a:rPr lang="en-GB" sz="2400" dirty="0"/>
              <a:t>Teaching Year 4 SPAG</a:t>
            </a:r>
          </a:p>
          <a:p>
            <a:r>
              <a:rPr lang="en-GB" sz="2400" dirty="0"/>
              <a:t>Try, use, prove sequence.</a:t>
            </a:r>
          </a:p>
          <a:p>
            <a:r>
              <a:rPr lang="en-GB" sz="2400" dirty="0"/>
              <a:t>3 spellings lessons weekly (spelling rules, keywords).</a:t>
            </a:r>
          </a:p>
          <a:p>
            <a:r>
              <a:rPr lang="en-GB" sz="2400" dirty="0"/>
              <a:t>Handwriting practise weekly (may be part of a spelling lesson - cursive).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E10D4AF-CFA5-47C5-A10A-F2231C030B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32656"/>
            <a:ext cx="3419872" cy="256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8242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01570"/>
            <a:ext cx="6347713" cy="1320800"/>
          </a:xfrm>
        </p:spPr>
        <p:txBody>
          <a:bodyPr>
            <a:normAutofit/>
          </a:bodyPr>
          <a:lstStyle/>
          <a:p>
            <a:r>
              <a:rPr lang="en-GB" u="sng" dirty="0"/>
              <a:t>Maths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88613"/>
            <a:ext cx="4754489" cy="3880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800" b="1" u="sng" dirty="0"/>
              <a:t>In school</a:t>
            </a:r>
          </a:p>
          <a:p>
            <a:r>
              <a:rPr lang="en-GB" sz="2800" dirty="0"/>
              <a:t>Mini quiz to assess at start of new unit</a:t>
            </a:r>
          </a:p>
          <a:p>
            <a:r>
              <a:rPr lang="en-GB" sz="2800" dirty="0"/>
              <a:t>Learn, use, explore sequence</a:t>
            </a:r>
          </a:p>
          <a:p>
            <a:r>
              <a:rPr lang="en-GB" sz="2800" dirty="0"/>
              <a:t>Arithmetic lessons (place value, calculation, times tables tests)</a:t>
            </a:r>
          </a:p>
          <a:p>
            <a:r>
              <a:rPr lang="en-GB" sz="2800" dirty="0"/>
              <a:t>Resources used to support learning</a:t>
            </a:r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6" name="Picture 5" descr="A graph paper with colored circles and numbers&#10;&#10;Description automatically generated">
            <a:extLst>
              <a:ext uri="{FF2B5EF4-FFF2-40B4-BE49-F238E27FC236}">
                <a16:creationId xmlns:a16="http://schemas.microsoft.com/office/drawing/2014/main" id="{C557B4B6-5DDB-A25E-3AB0-BBF5EF6A8B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061414" y="2227620"/>
            <a:ext cx="2171147" cy="2845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7398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4624"/>
            <a:ext cx="6347713" cy="1320800"/>
          </a:xfrm>
        </p:spPr>
        <p:txBody>
          <a:bodyPr>
            <a:normAutofit fontScale="90000"/>
          </a:bodyPr>
          <a:lstStyle/>
          <a:p>
            <a:r>
              <a:rPr lang="en-GB" sz="6000" dirty="0">
                <a:latin typeface="Calibri" panose="020F0502020204030204" pitchFamily="34" charset="0"/>
                <a:cs typeface="Calibri" panose="020F0502020204030204" pitchFamily="34" charset="0"/>
              </a:rPr>
              <a:t>Maths Home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321284" y="1447783"/>
            <a:ext cx="4943989" cy="402308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1425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sz="1425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List of websites:</a:t>
            </a:r>
          </a:p>
          <a:p>
            <a:pPr marL="0" indent="0">
              <a:buNone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www.mathsframe.co.uk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www.ttrockstars.com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www.numbots.com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endParaRPr lang="en-GB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www.maths.co.uk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set by teachers.</a:t>
            </a:r>
          </a:p>
          <a:p>
            <a:pPr marL="0" indent="0">
              <a:buNone/>
            </a:pPr>
            <a:endParaRPr lang="en-GB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2044" y="5232855"/>
            <a:ext cx="1552513" cy="788433"/>
          </a:xfrm>
          <a:prstGeom prst="rect">
            <a:avLst/>
          </a:prstGeom>
        </p:spPr>
      </p:pic>
      <p:pic>
        <p:nvPicPr>
          <p:cNvPr id="3074" name="Picture 2" descr="TT Rockstars Battle Begins – Wickersley St Alban's CE Primary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509" y="4181573"/>
            <a:ext cx="2133950" cy="1069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Sequences - Tablet Version - Mathsfram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71" y="3693330"/>
            <a:ext cx="2680758" cy="469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6293" y="6021288"/>
            <a:ext cx="2438264" cy="5757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491880" y="3397056"/>
            <a:ext cx="4943989" cy="3416320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b="1" u="sng" dirty="0">
                <a:latin typeface="Calibri" panose="020F0502020204030204" pitchFamily="34" charset="0"/>
                <a:cs typeface="Calibri" panose="020F0502020204030204" pitchFamily="34" charset="0"/>
              </a:rPr>
              <a:t>Why do Maths Home Learning?</a:t>
            </a:r>
          </a:p>
          <a:p>
            <a:pPr algn="ctr"/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Completing Maths homework consistently will support your child </a:t>
            </a:r>
            <a:r>
              <a:rPr lang="en-GB" b="1" u="sng" dirty="0">
                <a:latin typeface="Calibri" panose="020F0502020204030204" pitchFamily="34" charset="0"/>
                <a:cs typeface="Calibri" panose="020F0502020204030204" pitchFamily="34" charset="0"/>
              </a:rPr>
              <a:t>to practise and get better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at skills they’re learning in class</a:t>
            </a:r>
          </a:p>
          <a:p>
            <a:pPr algn="ctr"/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It will also </a:t>
            </a:r>
            <a:r>
              <a:rPr lang="en-GB" b="1" u="sng" dirty="0">
                <a:latin typeface="Calibri" panose="020F0502020204030204" pitchFamily="34" charset="0"/>
                <a:cs typeface="Calibri" panose="020F0502020204030204" pitchFamily="34" charset="0"/>
              </a:rPr>
              <a:t>reinforce skills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that the they may need extra support in.</a:t>
            </a:r>
          </a:p>
          <a:p>
            <a:pPr algn="ctr"/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This will support their fluency in maths learning at home and give them nearly an </a:t>
            </a:r>
            <a:r>
              <a:rPr lang="en-GB" b="1" u="sng" dirty="0">
                <a:latin typeface="Calibri" panose="020F0502020204030204" pitchFamily="34" charset="0"/>
                <a:cs typeface="Calibri" panose="020F0502020204030204" pitchFamily="34" charset="0"/>
              </a:rPr>
              <a:t>extra hour of learning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time every week for maths.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76665-1D51-1255-B39E-E76F263D0ADD}"/>
              </a:ext>
            </a:extLst>
          </p:cNvPr>
          <p:cNvSpPr txBox="1"/>
          <p:nvPr/>
        </p:nvSpPr>
        <p:spPr>
          <a:xfrm>
            <a:off x="2411760" y="819377"/>
            <a:ext cx="742454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Maths learning at home should be completed </a:t>
            </a:r>
            <a:r>
              <a:rPr lang="en-GB" sz="24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times weekly.</a:t>
            </a:r>
          </a:p>
          <a:p>
            <a:r>
              <a:rPr lang="en-GB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 will be </a:t>
            </a:r>
            <a:r>
              <a:rPr lang="en-GB" sz="24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recorded </a:t>
            </a:r>
            <a:r>
              <a:rPr lang="en-GB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the Reading/Maths Home Learning Book.</a:t>
            </a:r>
          </a:p>
          <a:p>
            <a:r>
              <a:rPr lang="en-GB" sz="24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x Maths Learning a week = 1 House point</a:t>
            </a:r>
          </a:p>
          <a:p>
            <a:r>
              <a:rPr lang="en-GB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 could be timetables, money, telling the time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etc</a:t>
            </a:r>
            <a:endParaRPr lang="en-GB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737195-5B3A-41E5-B976-C586E50CBB5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8327" y="1047933"/>
            <a:ext cx="2266950" cy="971550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A034084-EF7D-4EC8-A697-7933C403C12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8406" y="2327719"/>
            <a:ext cx="1800225" cy="923925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975756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0F096-A09F-6BE3-3BA1-241282BC8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4538465" cy="1320800"/>
          </a:xfrm>
        </p:spPr>
        <p:txBody>
          <a:bodyPr>
            <a:normAutofit fontScale="90000"/>
          </a:bodyPr>
          <a:lstStyle/>
          <a:p>
            <a:r>
              <a:rPr lang="en-GB" sz="4000" dirty="0"/>
              <a:t>Multiplication Tables Check (MTC)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6F6FAD-C0B0-5C87-1121-AE354A4A6EF2}"/>
              </a:ext>
            </a:extLst>
          </p:cNvPr>
          <p:cNvSpPr txBox="1"/>
          <p:nvPr/>
        </p:nvSpPr>
        <p:spPr>
          <a:xfrm>
            <a:off x="539552" y="2811700"/>
            <a:ext cx="792284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2400" b="1" i="0" dirty="0">
                <a:solidFill>
                  <a:srgbClr val="0B0C0C"/>
                </a:solidFill>
                <a:effectLst/>
                <a:latin typeface="Gill Sans Nova Light" panose="020B0302020104020203" pitchFamily="34" charset="0"/>
              </a:rPr>
              <a:t>The multiplication tables check (MTC) is statutory for all year 4 pupils in England.</a:t>
            </a:r>
          </a:p>
          <a:p>
            <a:pPr algn="l"/>
            <a:r>
              <a:rPr lang="en-GB" sz="2400" b="1" i="0" dirty="0">
                <a:solidFill>
                  <a:srgbClr val="0B0C0C"/>
                </a:solidFill>
                <a:effectLst/>
                <a:latin typeface="Gill Sans Nova Light" panose="020B0302020104020203" pitchFamily="34" charset="0"/>
              </a:rPr>
              <a:t>The purpose of the MTC is to determine whether pupils can recall their times tables fluently, which is essential for future success in mathematics</a:t>
            </a:r>
          </a:p>
          <a:p>
            <a:pPr algn="l"/>
            <a:r>
              <a:rPr lang="en-GB" sz="2400" b="1" i="0" dirty="0">
                <a:solidFill>
                  <a:srgbClr val="0B0C0C"/>
                </a:solidFill>
                <a:effectLst/>
                <a:latin typeface="Gill Sans Nova Light" panose="020B0302020104020203" pitchFamily="34" charset="0"/>
              </a:rPr>
              <a:t>Schools must administer the MTC to all eligible year 4 pupils in June 2026.</a:t>
            </a:r>
          </a:p>
          <a:p>
            <a:pPr algn="l"/>
            <a:r>
              <a:rPr lang="en-GB" sz="2400" b="1" i="0" dirty="0">
                <a:solidFill>
                  <a:srgbClr val="242424"/>
                </a:solidFill>
                <a:effectLst/>
                <a:latin typeface="Gill Sans Nova Light" panose="020B0302020104020203" pitchFamily="34" charset="0"/>
              </a:rPr>
              <a:t>They are tested on their multiplication tables up to 12 x 12. There are twenty-five questions and children have six seconds to answer each question and three seconds between questions.</a:t>
            </a:r>
            <a:endParaRPr lang="en-GB" sz="2400" b="1" i="0" dirty="0">
              <a:solidFill>
                <a:srgbClr val="0B0C0C"/>
              </a:solidFill>
              <a:effectLst/>
              <a:latin typeface="Gill Sans Nova Light" panose="020B0302020104020203" pitchFamily="34" charset="0"/>
            </a:endParaRPr>
          </a:p>
        </p:txBody>
      </p:sp>
      <p:pic>
        <p:nvPicPr>
          <p:cNvPr id="2050" name="Picture 2" descr="Multiplication Tables Check - 2023 - Timestables.co.uk">
            <a:extLst>
              <a:ext uri="{FF2B5EF4-FFF2-40B4-BE49-F238E27FC236}">
                <a16:creationId xmlns:a16="http://schemas.microsoft.com/office/drawing/2014/main" id="{8671AF36-B098-0373-1786-542976DF72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8" r="8092"/>
          <a:stretch/>
        </p:blipFill>
        <p:spPr bwMode="auto">
          <a:xfrm>
            <a:off x="5148064" y="116632"/>
            <a:ext cx="3888432" cy="2568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89677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572500" cy="1368152"/>
          </a:xfrm>
        </p:spPr>
        <p:txBody>
          <a:bodyPr>
            <a:normAutofit fontScale="90000"/>
          </a:bodyPr>
          <a:lstStyle/>
          <a:p>
            <a:r>
              <a:rPr lang="en-GB" u="sng" dirty="0">
                <a:solidFill>
                  <a:schemeClr val="tx1"/>
                </a:solidFill>
              </a:rPr>
              <a:t>Maths</a:t>
            </a:r>
            <a:br>
              <a:rPr lang="en-GB" u="sng" dirty="0">
                <a:solidFill>
                  <a:schemeClr val="tx1"/>
                </a:solidFill>
              </a:rPr>
            </a:br>
            <a:r>
              <a:rPr lang="en-GB" sz="2000" dirty="0">
                <a:solidFill>
                  <a:schemeClr val="tx1"/>
                </a:solidFill>
              </a:rPr>
              <a:t>School calculation policy – if helping/supporting your child at home, where possible we would encourage using the same methods to ensure continuity in the use of their methods.</a:t>
            </a:r>
            <a:endParaRPr lang="en-GB" u="sng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2242128"/>
            <a:ext cx="6348413" cy="3718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467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566" y="116632"/>
            <a:ext cx="8464624" cy="30243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566" y="3140968"/>
            <a:ext cx="8464624" cy="3515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707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u="sng" dirty="0">
                <a:latin typeface="Trebuchet MS" panose="020B0603020202020204" pitchFamily="34" charset="0"/>
                <a:ea typeface="ＭＳ Ｐゴシック" pitchFamily="-84" charset="-128"/>
              </a:rPr>
              <a:t>Learning Styles - </a:t>
            </a:r>
            <a:r>
              <a:rPr lang="en-US" altLang="en-US" sz="4000" u="sng" dirty="0">
                <a:latin typeface="Trebuchet MS" panose="020B0603020202020204" pitchFamily="34" charset="0"/>
                <a:ea typeface="ＭＳ Ｐゴシック" pitchFamily="-84" charset="-128"/>
              </a:rPr>
              <a:t>‘</a:t>
            </a:r>
            <a:r>
              <a:rPr lang="en-US" sz="4000" u="sng" dirty="0">
                <a:latin typeface="Trebuchet MS" panose="020B0603020202020204" pitchFamily="34" charset="0"/>
                <a:ea typeface="ＭＳ Ｐゴシック" pitchFamily="-84" charset="-128"/>
              </a:rPr>
              <a:t>ELLI</a:t>
            </a:r>
            <a:r>
              <a:rPr lang="en-US" altLang="en-US" sz="4000" u="sng" dirty="0">
                <a:latin typeface="Trebuchet MS" panose="020B0603020202020204" pitchFamily="34" charset="0"/>
                <a:ea typeface="ＭＳ Ｐゴシック" pitchFamily="-84" charset="-128"/>
              </a:rPr>
              <a:t>’</a:t>
            </a:r>
            <a:endParaRPr lang="en-US" sz="4000" u="sng" dirty="0">
              <a:latin typeface="Trebuchet MS" panose="020B0603020202020204" pitchFamily="34" charset="0"/>
              <a:ea typeface="ＭＳ Ｐゴシック" pitchFamily="-84" charset="-128"/>
            </a:endParaRPr>
          </a:p>
        </p:txBody>
      </p:sp>
      <p:pic>
        <p:nvPicPr>
          <p:cNvPr id="11267" name="Picture 5" descr="6067707-vector-cartoon-tortoise-on-white-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881" y="1742974"/>
            <a:ext cx="154940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Text Box 6"/>
          <p:cNvSpPr txBox="1">
            <a:spLocks noChangeArrowheads="1"/>
          </p:cNvSpPr>
          <p:nvPr/>
        </p:nvSpPr>
        <p:spPr bwMode="auto">
          <a:xfrm>
            <a:off x="142875" y="3216526"/>
            <a:ext cx="2089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dirty="0"/>
              <a:t>I keep going and don</a:t>
            </a:r>
            <a:r>
              <a:rPr lang="ja-JP" altLang="en-GB" dirty="0"/>
              <a:t>’</a:t>
            </a:r>
            <a:r>
              <a:rPr lang="en-GB" altLang="ja-JP" dirty="0"/>
              <a:t>t give up!</a:t>
            </a:r>
            <a:endParaRPr lang="en-GB" dirty="0"/>
          </a:p>
        </p:txBody>
      </p:sp>
      <p:pic>
        <p:nvPicPr>
          <p:cNvPr id="11269" name="Picture 8" descr="176-Free-Cartoon-Owl-Clip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872" y="4158355"/>
            <a:ext cx="1552575" cy="1286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Text Box 9"/>
          <p:cNvSpPr txBox="1">
            <a:spLocks noChangeArrowheads="1"/>
          </p:cNvSpPr>
          <p:nvPr/>
        </p:nvSpPr>
        <p:spPr bwMode="auto">
          <a:xfrm>
            <a:off x="468313" y="5445125"/>
            <a:ext cx="2159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/>
              <a:t>I can plan ahead to help my learning.</a:t>
            </a:r>
          </a:p>
        </p:txBody>
      </p:sp>
      <p:pic>
        <p:nvPicPr>
          <p:cNvPr id="11271" name="Picture 11" descr="cartoon-unicorn-wallpap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775" y="1773238"/>
            <a:ext cx="1512888" cy="131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2" name="Text Box 12"/>
          <p:cNvSpPr txBox="1">
            <a:spLocks noChangeArrowheads="1"/>
          </p:cNvSpPr>
          <p:nvPr/>
        </p:nvSpPr>
        <p:spPr bwMode="auto">
          <a:xfrm>
            <a:off x="2555875" y="3141663"/>
            <a:ext cx="19431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/>
              <a:t>I am creative in my learning.</a:t>
            </a:r>
          </a:p>
        </p:txBody>
      </p:sp>
      <p:pic>
        <p:nvPicPr>
          <p:cNvPr id="11273" name="Picture 14" descr="3253613-173369-cartoon-character-chameleon-isolated-on-white-backgroun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263" y="1484313"/>
            <a:ext cx="1574800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4" name="Text Box 15"/>
          <p:cNvSpPr txBox="1">
            <a:spLocks noChangeArrowheads="1"/>
          </p:cNvSpPr>
          <p:nvPr/>
        </p:nvSpPr>
        <p:spPr bwMode="auto">
          <a:xfrm>
            <a:off x="4787900" y="2708275"/>
            <a:ext cx="22320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/>
              <a:t>I can change and adapt my learning to make it better.</a:t>
            </a:r>
          </a:p>
        </p:txBody>
      </p:sp>
      <p:pic>
        <p:nvPicPr>
          <p:cNvPr id="11275" name="Picture 17" descr="be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68776" y="4141787"/>
            <a:ext cx="1454150" cy="12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6" name="Text Box 18"/>
          <p:cNvSpPr txBox="1">
            <a:spLocks noChangeArrowheads="1"/>
          </p:cNvSpPr>
          <p:nvPr/>
        </p:nvSpPr>
        <p:spPr bwMode="auto">
          <a:xfrm>
            <a:off x="3901818" y="5423692"/>
            <a:ext cx="20161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dirty="0"/>
              <a:t>I can work with others and on my own sensibly.</a:t>
            </a:r>
          </a:p>
        </p:txBody>
      </p:sp>
      <p:pic>
        <p:nvPicPr>
          <p:cNvPr id="11277" name="Picture 20" descr="cartoon-spider-clip-art-323440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64388" y="692150"/>
            <a:ext cx="1593850" cy="134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8" name="Text Box 21"/>
          <p:cNvSpPr txBox="1">
            <a:spLocks noChangeArrowheads="1"/>
          </p:cNvSpPr>
          <p:nvPr/>
        </p:nvSpPr>
        <p:spPr bwMode="auto">
          <a:xfrm>
            <a:off x="6948488" y="1989138"/>
            <a:ext cx="20161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/>
              <a:t>I can make links in my learning.</a:t>
            </a:r>
          </a:p>
        </p:txBody>
      </p:sp>
      <p:pic>
        <p:nvPicPr>
          <p:cNvPr id="11281" name="Picture 26" descr="design_your_own_cartoon_cat_photo_cutouts-r68b0797f3e614a7791937419672ae6bc_x7sai_8byvr_51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209642" y="3298699"/>
            <a:ext cx="1287462" cy="1287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82" name="Text Box 27"/>
          <p:cNvSpPr txBox="1">
            <a:spLocks noChangeArrowheads="1"/>
          </p:cNvSpPr>
          <p:nvPr/>
        </p:nvSpPr>
        <p:spPr bwMode="auto">
          <a:xfrm>
            <a:off x="7164388" y="4653182"/>
            <a:ext cx="1871663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/>
              <a:t>I am curious and I like to ask questions.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 txBox="1">
            <a:spLocks noChangeArrowheads="1"/>
          </p:cNvSpPr>
          <p:nvPr/>
        </p:nvSpPr>
        <p:spPr bwMode="auto">
          <a:xfrm>
            <a:off x="179512" y="1206044"/>
            <a:ext cx="8229600" cy="473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GB" sz="2000" i="1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GB" sz="2000" b="1" i="1" u="sng" dirty="0">
                <a:solidFill>
                  <a:schemeClr val="accent1"/>
                </a:solidFill>
              </a:rPr>
              <a:t>Reading –</a:t>
            </a:r>
            <a:r>
              <a:rPr lang="en-GB" sz="2000" u="sng" dirty="0"/>
              <a:t>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000" dirty="0"/>
              <a:t>      Read to your child, share stories, encourage reading for pleasure, join a library, read books that are enjoyable.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GB" sz="2000" dirty="0"/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GB" sz="2000" dirty="0"/>
              <a:t>     Encourage reading with expression and comprehension (answering    questions in full  sentences).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GB" sz="20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GB" sz="2000" b="1" i="1" u="sng" dirty="0">
                <a:solidFill>
                  <a:schemeClr val="accent1"/>
                </a:solidFill>
              </a:rPr>
              <a:t>Maths -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000" dirty="0"/>
              <a:t>      Help children apply their maths skills (handling money and giving change, telling the time, measuring and solving real life problems, time tables)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0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000" dirty="0"/>
              <a:t>      Continue to practise times tables.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000" dirty="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GB" sz="2000" b="1" i="1" u="sng" dirty="0">
                <a:solidFill>
                  <a:schemeClr val="accent1"/>
                </a:solidFill>
              </a:rPr>
              <a:t>English -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GB" sz="2000" dirty="0"/>
              <a:t>      Weekly spelling activity linked to classroom learning.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GB" sz="2000" dirty="0"/>
              <a:t>	Continue to practice Year group spellings.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b="1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dirty="0">
              <a:latin typeface="Arial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GB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GB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468313" y="404664"/>
            <a:ext cx="575747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u="sng" dirty="0">
                <a:solidFill>
                  <a:schemeClr val="accent1"/>
                </a:solidFill>
              </a:rPr>
              <a:t>How Parents Can Help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402" name="Rectangle 16401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000126" y="609600"/>
            <a:ext cx="6447501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600" u="sng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Other Information</a:t>
            </a:r>
          </a:p>
        </p:txBody>
      </p:sp>
      <p:sp>
        <p:nvSpPr>
          <p:cNvPr id="16403" name="Isosceles Triangle 16402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000126" y="2160589"/>
            <a:ext cx="6447501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/>
            </a:pP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Water bottles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Bathroom visits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P.E – Wednesday and Fridays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Open classrooms – scheduled throughout the year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Extra-curricular clubs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Parents’ Evening 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/>
            </a:pPr>
            <a:r>
              <a:rPr lang="en-US" sz="11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11</a:t>
            </a:r>
            <a:r>
              <a:rPr lang="en-US" sz="1100" i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</a:t>
            </a:r>
            <a:r>
              <a:rPr lang="en-US" sz="11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or 12</a:t>
            </a:r>
            <a:r>
              <a:rPr lang="en-US" sz="1100" i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</a:t>
            </a:r>
            <a:r>
              <a:rPr lang="en-US" sz="11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November and March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/>
            </a:pPr>
            <a:r>
              <a:rPr lang="en-US" sz="11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 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Swimming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/>
            </a:pPr>
            <a:r>
              <a:rPr lang="en-US" sz="11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22</a:t>
            </a:r>
            <a:r>
              <a:rPr lang="en-US" sz="1100" i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nd</a:t>
            </a:r>
            <a:r>
              <a:rPr lang="en-US" sz="11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and </a:t>
            </a:r>
            <a:r>
              <a:rPr lang="en-US" sz="11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29</a:t>
            </a:r>
            <a:r>
              <a:rPr lang="en-US" sz="1100" i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</a:t>
            </a:r>
            <a:r>
              <a:rPr lang="en-US" sz="11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January and 5</a:t>
            </a:r>
            <a:r>
              <a:rPr lang="en-US" sz="1100" i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</a:t>
            </a:r>
            <a:r>
              <a:rPr lang="en-US" sz="11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12</a:t>
            </a:r>
            <a:r>
              <a:rPr lang="en-US" sz="1100" i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</a:t>
            </a:r>
            <a:r>
              <a:rPr lang="en-US" sz="11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and 26</a:t>
            </a:r>
            <a:r>
              <a:rPr lang="en-US" sz="1100" i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</a:t>
            </a:r>
            <a:r>
              <a:rPr lang="en-US" sz="11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February 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Class assembly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/>
            </a:pPr>
            <a:r>
              <a:rPr lang="en-US" sz="11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5</a:t>
            </a:r>
            <a:r>
              <a:rPr lang="en-US" sz="1100" i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</a:t>
            </a:r>
            <a:r>
              <a:rPr lang="en-US" sz="11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March 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Class Trips in Term 2 (Romans) and Term 6 (Water Cycle)</a:t>
            </a:r>
          </a:p>
        </p:txBody>
      </p:sp>
      <p:sp>
        <p:nvSpPr>
          <p:cNvPr id="16404" name="Isosceles Triangle 16403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pic>
        <p:nvPicPr>
          <p:cNvPr id="16389" name="Picture 6" descr="MCj0410503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352" y="116632"/>
            <a:ext cx="1287343" cy="111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8" y="260648"/>
            <a:ext cx="8282881" cy="633670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b="1" i="1" dirty="0"/>
          </a:p>
          <a:p>
            <a:pPr marL="0" indent="0">
              <a:buNone/>
            </a:pPr>
            <a:endParaRPr lang="en-GB" b="1" i="1" dirty="0"/>
          </a:p>
          <a:p>
            <a:pPr marL="0" indent="0">
              <a:buNone/>
            </a:pPr>
            <a:r>
              <a:rPr lang="en-GB" b="1" i="1" dirty="0"/>
              <a:t>Questions- If you have any queries/concerns/questions at any point during the year, please let us know!!</a:t>
            </a:r>
          </a:p>
          <a:p>
            <a:pPr marL="0" indent="0">
              <a:buNone/>
            </a:pPr>
            <a:r>
              <a:rPr lang="en-GB" b="1" i="1" dirty="0">
                <a:hlinkClick r:id="rId2"/>
              </a:rPr>
              <a:t>Enquiries@redfieldedgeprimary.co.uk</a:t>
            </a:r>
            <a:r>
              <a:rPr lang="en-GB" b="1" i="1" dirty="0"/>
              <a:t> </a:t>
            </a:r>
          </a:p>
          <a:p>
            <a:pPr marL="0" indent="0">
              <a:buNone/>
            </a:pPr>
            <a:endParaRPr lang="en-GB" b="1" i="1" dirty="0"/>
          </a:p>
          <a:p>
            <a:pPr marL="0" indent="0">
              <a:buNone/>
            </a:pPr>
            <a:r>
              <a:rPr lang="en-GB" b="1" i="1" dirty="0"/>
              <a:t>Keep up to date with events/learning in the…..</a:t>
            </a:r>
          </a:p>
          <a:p>
            <a:pPr marL="0" indent="0">
              <a:buNone/>
            </a:pPr>
            <a:endParaRPr lang="en-GB" b="1" i="1" dirty="0"/>
          </a:p>
          <a:p>
            <a:pPr marL="0" indent="0">
              <a:buNone/>
            </a:pPr>
            <a:endParaRPr lang="en-GB" b="1" i="1" dirty="0"/>
          </a:p>
          <a:p>
            <a:pPr marL="0" indent="0">
              <a:buNone/>
            </a:pPr>
            <a:endParaRPr lang="en-GB" b="1" i="1" dirty="0"/>
          </a:p>
          <a:p>
            <a:pPr marL="0" indent="0">
              <a:buNone/>
            </a:pPr>
            <a:endParaRPr lang="en-GB" b="1" i="1" dirty="0"/>
          </a:p>
          <a:p>
            <a:pPr marL="0" indent="0">
              <a:buNone/>
            </a:pPr>
            <a:endParaRPr lang="en-GB" b="1" i="1" dirty="0"/>
          </a:p>
          <a:p>
            <a:pPr marL="0" indent="0">
              <a:buNone/>
            </a:pPr>
            <a:endParaRPr lang="en-GB" b="1" i="1" dirty="0"/>
          </a:p>
          <a:p>
            <a:pPr marL="0" indent="0">
              <a:buNone/>
            </a:pPr>
            <a:r>
              <a:rPr lang="en-GB" b="1" i="1" dirty="0"/>
              <a:t>On Twitter..</a:t>
            </a:r>
          </a:p>
          <a:p>
            <a:pPr marL="0" indent="0">
              <a:buNone/>
            </a:pPr>
            <a:r>
              <a:rPr lang="en-GB" b="1" dirty="0">
                <a:solidFill>
                  <a:srgbClr val="0070C0"/>
                </a:solidFill>
              </a:rPr>
              <a:t>@BeechClass_RE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664C46-EA33-2F08-6FA3-14806689A2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2996952"/>
            <a:ext cx="6372200" cy="2304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1750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21 Questions Game: 110+ Best Questions You'll Ever Ask |">
            <a:extLst>
              <a:ext uri="{FF2B5EF4-FFF2-40B4-BE49-F238E27FC236}">
                <a16:creationId xmlns:a16="http://schemas.microsoft.com/office/drawing/2014/main" id="{740206F1-CBAB-C677-0053-8ABBA26896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309600" cy="4320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269475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6281</TotalTime>
  <Words>1647</Words>
  <Application>Microsoft Office PowerPoint</Application>
  <PresentationFormat>On-screen Show (4:3)</PresentationFormat>
  <Paragraphs>236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メイリオ</vt:lpstr>
      <vt:lpstr>ＭＳ Ｐゴシック</vt:lpstr>
      <vt:lpstr>Arial</vt:lpstr>
      <vt:lpstr>Calibri</vt:lpstr>
      <vt:lpstr>Gill Sans Nova Light</vt:lpstr>
      <vt:lpstr>Times New Roman</vt:lpstr>
      <vt:lpstr>Trebuchet MS</vt:lpstr>
      <vt:lpstr>Wingdings 3</vt:lpstr>
      <vt:lpstr>Facet</vt:lpstr>
      <vt:lpstr>Beech Class Welcome Meeting 2025/26</vt:lpstr>
      <vt:lpstr>Mosaic Partnership Trust</vt:lpstr>
      <vt:lpstr>Behaviour at Redfield Edge</vt:lpstr>
      <vt:lpstr>School Rules</vt:lpstr>
      <vt:lpstr>House Points (Dojos)</vt:lpstr>
      <vt:lpstr>PowerPoint Presentation</vt:lpstr>
      <vt:lpstr>Beech Class Team</vt:lpstr>
      <vt:lpstr>A typical day in Beech class</vt:lpstr>
      <vt:lpstr>Beech Class Learning Enquiry (topic)</vt:lpstr>
      <vt:lpstr>Reading</vt:lpstr>
      <vt:lpstr>Writing</vt:lpstr>
      <vt:lpstr>Maths</vt:lpstr>
      <vt:lpstr>Maths Home Learning</vt:lpstr>
      <vt:lpstr>Multiplication Tables Check (MTC)</vt:lpstr>
      <vt:lpstr>Maths School calculation policy – if helping/supporting your child at home, where possible we would encourage using the same methods to ensure continuity in the use of their methods.</vt:lpstr>
      <vt:lpstr>PowerPoint Presentation</vt:lpstr>
      <vt:lpstr>Learning Styles - ‘ELLI’</vt:lpstr>
      <vt:lpstr>PowerPoint Presentation</vt:lpstr>
      <vt:lpstr>PowerPoint Presentation</vt:lpstr>
      <vt:lpstr>PowerPoint Presentation</vt:lpstr>
      <vt:lpstr>PowerPoint Presentation</vt:lpstr>
    </vt:vector>
  </TitlesOfParts>
  <Company>SGS 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Maple Class Welcome Meeting 2014/15</dc:title>
  <dc:creator>powellj4</dc:creator>
  <cp:lastModifiedBy>Rosie Tavender</cp:lastModifiedBy>
  <cp:revision>347</cp:revision>
  <cp:lastPrinted>2019-09-11T13:25:09Z</cp:lastPrinted>
  <dcterms:created xsi:type="dcterms:W3CDTF">2014-09-12T08:42:52Z</dcterms:created>
  <dcterms:modified xsi:type="dcterms:W3CDTF">2025-09-17T16:02:17Z</dcterms:modified>
</cp:coreProperties>
</file>