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95" r:id="rId2"/>
    <p:sldId id="257" r:id="rId3"/>
    <p:sldId id="292" r:id="rId4"/>
    <p:sldId id="286" r:id="rId5"/>
    <p:sldId id="259" r:id="rId6"/>
    <p:sldId id="304" r:id="rId7"/>
    <p:sldId id="306" r:id="rId8"/>
    <p:sldId id="307" r:id="rId9"/>
    <p:sldId id="282" r:id="rId10"/>
    <p:sldId id="273" r:id="rId11"/>
    <p:sldId id="308" r:id="rId12"/>
    <p:sldId id="309" r:id="rId13"/>
    <p:sldId id="296" r:id="rId14"/>
    <p:sldId id="260" r:id="rId15"/>
    <p:sldId id="297" r:id="rId16"/>
    <p:sldId id="274" r:id="rId17"/>
    <p:sldId id="310" r:id="rId18"/>
    <p:sldId id="275" r:id="rId19"/>
    <p:sldId id="299" r:id="rId20"/>
    <p:sldId id="300" r:id="rId21"/>
    <p:sldId id="303" r:id="rId22"/>
    <p:sldId id="305" r:id="rId23"/>
    <p:sldId id="263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B16"/>
    <a:srgbClr val="F0D71C"/>
    <a:srgbClr val="D3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>
      <p:cViewPr>
        <p:scale>
          <a:sx n="66" d="100"/>
          <a:sy n="66" d="100"/>
        </p:scale>
        <p:origin x="147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2A9FBCBE-25AB-4811-ACF1-D4FA7B303A1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118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7016F3DB-7038-43D0-B32B-ED8680176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84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9EC05128-A38C-448E-9104-A5E9E95A7652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87C89F60-1A11-49B6-A487-995FBDDF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89F60-1A11-49B6-A487-995FBDDF231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32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89F60-1A11-49B6-A487-995FBDDF231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0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6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76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18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3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39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73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3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2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4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5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5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88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9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0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590F0-9355-471A-B984-B933FFCBB9B5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3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microsoft.com/office/2007/relationships/hdphoto" Target="../media/hdphoto1.wdp"/><Relationship Id="rId4" Type="http://schemas.openxmlformats.org/officeDocument/2006/relationships/image" Target="../media/image43.jpeg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19.png"/><Relationship Id="rId5" Type="http://schemas.openxmlformats.org/officeDocument/2006/relationships/image" Target="../media/image15.wmf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4161485" cy="164630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Welcome to Pine Class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4932040" y="1268760"/>
            <a:ext cx="377749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9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and Threads</a:t>
            </a:r>
          </a:p>
        </p:txBody>
      </p:sp>
      <p:sp>
        <p:nvSpPr>
          <p:cNvPr id="4" name="TextBox 3"/>
          <p:cNvSpPr txBox="1"/>
          <p:nvPr/>
        </p:nvSpPr>
        <p:spPr>
          <a:xfrm rot="21176117">
            <a:off x="435443" y="1249929"/>
            <a:ext cx="3488786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Values: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Ambition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Mindfulness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Honesty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Resilience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Compassion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Thankfulness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Curiosity </a:t>
            </a:r>
          </a:p>
        </p:txBody>
      </p:sp>
      <p:sp>
        <p:nvSpPr>
          <p:cNvPr id="5" name="TextBox 4"/>
          <p:cNvSpPr txBox="1"/>
          <p:nvPr/>
        </p:nvSpPr>
        <p:spPr>
          <a:xfrm rot="399106">
            <a:off x="5023776" y="3485576"/>
            <a:ext cx="3782278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Golden Threads:</a:t>
            </a:r>
          </a:p>
          <a:p>
            <a:pPr algn="ctr"/>
            <a:r>
              <a:rPr lang="en-GB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</a:p>
          <a:p>
            <a:pPr algn="ctr"/>
            <a:r>
              <a:rPr lang="en-GB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</a:t>
            </a:r>
          </a:p>
          <a:p>
            <a:pPr algn="ctr"/>
            <a:r>
              <a:rPr lang="en-GB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Skills</a:t>
            </a:r>
          </a:p>
          <a:p>
            <a:pPr algn="ctr"/>
            <a:r>
              <a:rPr lang="en-GB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Issues</a:t>
            </a:r>
          </a:p>
          <a:p>
            <a:pPr algn="ctr"/>
            <a:r>
              <a:rPr lang="en-GB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lang="en-GB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21169253">
            <a:off x="4570906" y="586436"/>
            <a:ext cx="3782278" cy="23083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pPr algn="ctr"/>
            <a:endParaRPr lang="en-GB" sz="3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16016" y="1371801"/>
            <a:ext cx="864096" cy="8640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652120" y="1844824"/>
            <a:ext cx="864096" cy="86409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516216" y="1155777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380312" y="1664192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"/>
    </mc:Choice>
    <mc:Fallback xmlns="">
      <p:transition spd="slow" advTm="13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26065"/>
            <a:ext cx="85689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1: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life like in a castle?</a:t>
            </a:r>
            <a:endParaRPr lang="en-GB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2: </a:t>
            </a:r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was Florence Nightingale and why is she important today?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3: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in the world would you go?</a:t>
            </a:r>
            <a:endParaRPr lang="en-GB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4: </a:t>
            </a:r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happened during the Great Fire of London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5: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at the bottom of your garden?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6: </a:t>
            </a:r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like to be beside the Seaside?</a:t>
            </a:r>
            <a:endParaRPr lang="en-GB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"/>
    </mc:Choice>
    <mc:Fallback xmlns="">
      <p:transition spd="slow" advTm="6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8252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Curriculum Maps and Knowledge Organiser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3493">
            <a:off x="261487" y="2076897"/>
            <a:ext cx="4267200" cy="2867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1529">
            <a:off x="5250609" y="1998562"/>
            <a:ext cx="3747467" cy="2616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239" y="4119277"/>
            <a:ext cx="3792993" cy="26038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9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"/>
    </mc:Choice>
    <mc:Fallback xmlns="">
      <p:transition spd="slow" advTm="6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128194" y="204691"/>
            <a:ext cx="634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Phonics </a:t>
            </a:r>
            <a:r>
              <a:rPr lang="en-GB" sz="4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Spellings</a:t>
            </a:r>
            <a:endParaRPr lang="en-GB" sz="40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492" y="4136340"/>
            <a:ext cx="3924712" cy="2721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193">
            <a:off x="4553288" y="1024148"/>
            <a:ext cx="4660349" cy="3159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260" y="4334187"/>
            <a:ext cx="3492403" cy="18998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31471">
            <a:off x="105715" y="1087979"/>
            <a:ext cx="4522821" cy="31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7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778" y="266061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Guided Reading</a:t>
            </a:r>
          </a:p>
        </p:txBody>
      </p:sp>
      <p:pic>
        <p:nvPicPr>
          <p:cNvPr id="7170" name="Picture 2" descr="C:\Users\Jess\AppData\Local\Microsoft\Windows\Temporary Internet Files\Content.IE5\HB2XBH9Z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0949"/>
            <a:ext cx="1055030" cy="100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088" y="1464132"/>
            <a:ext cx="3689912" cy="4548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473987"/>
            <a:ext cx="2600325" cy="3267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145" y="2402768"/>
            <a:ext cx="2802943" cy="378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spd="slow" advTm="21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232748"/>
            <a:ext cx="88924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 school: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Guided reading 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Vocabulary, Inference, Predict, Explain, Retriev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 and Sequence.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Focus on comprehension skills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focusing on retrieving information and being 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able to understand and discuss what is being read.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Library and Reading for Pleasure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children read independently in class every day as well as listening to our class book read aloud.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They are also given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opportunity to change their book at least once a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fortnight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the library.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Reading Assistant 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select few children will be listened to. These are children who need </a:t>
            </a: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extra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support in reading comprehension.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9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C:\Users\Jess\AppData\Local\Microsoft\Windows\Temporary Internet Files\Content.IE5\HB2XBH9Z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0948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8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spd="slow" advTm="21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40" y="1249671"/>
            <a:ext cx="66965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At home:</a:t>
            </a:r>
          </a:p>
          <a:p>
            <a:pPr algn="ctr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Every child should be reading a school reading book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 least 4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times a week at home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Coloured Book Bands 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Your child will have 2 books on the colour they are reading.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These books can be changed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on a Friday but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 suggest children read the book at least twice before changing.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They are also allowed to read books from home and this can be recorded in their Reading Record Book.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If they read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 times they earn a house point.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2" name="Picture 4" descr="C:\Users\Jess\AppData\Local\Microsoft\Windows\Temporary Internet Files\Content.IE5\LCP4LCR9\MC9003907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26" y="333670"/>
            <a:ext cx="1826057" cy="14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15" y="1572181"/>
            <a:ext cx="2348277" cy="47558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"/>
    </mc:Choice>
    <mc:Fallback xmlns="">
      <p:transition spd="slow" advTm="8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19250"/>
            <a:ext cx="7848600" cy="361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Rocket Phonics eBooks</a:t>
            </a:r>
            <a:endParaRPr lang="en-GB" sz="4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993" y="5240553"/>
            <a:ext cx="4142014" cy="14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70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736" y="332656"/>
            <a:ext cx="6485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Maths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356499"/>
            <a:ext cx="8748465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At home:</a:t>
            </a:r>
          </a:p>
          <a:p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Number Bonds and Times Tables 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Practise 4 times a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week.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This can be on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Numbots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TT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Rockstars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or on paper either </a:t>
            </a:r>
            <a:r>
              <a:rPr lang="en-GB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 an adult/seen by an adult.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Activity must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be recorded in home learning record.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This will support their fluency in maths learning at home and give them an extra hour of learning time every week for maths.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338086"/>
            <a:ext cx="3988586" cy="2025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581" y="4325656"/>
            <a:ext cx="4345884" cy="203800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"/>
    </mc:Choice>
    <mc:Fallback xmlns="">
      <p:transition spd="slow" advTm="9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232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Assessments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Long Toft Primary School - Assess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3201"/>
            <a:ext cx="8568952" cy="48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"/>
    </mc:Choice>
    <mc:Fallback xmlns="">
      <p:transition spd="slow" advTm="22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Meet The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4613" y="1627104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Miss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Kelly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 </a:t>
            </a:r>
          </a:p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Monday, Tuesday and Friday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8286" y="4624811"/>
            <a:ext cx="3793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Mrs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Williams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HLTA Teaching Assistant</a:t>
            </a:r>
          </a:p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Thursday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Afternoon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30473" y="2700191"/>
            <a:ext cx="29209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Ms Philips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 Teacher </a:t>
            </a:r>
          </a:p>
          <a:p>
            <a:pPr algn="r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Wednesday and Thursday Morning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GB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544" y="5085184"/>
            <a:ext cx="3793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Miss Arnold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Teaching Assistant and 1:1 support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Morning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242" y="1118502"/>
            <a:ext cx="1827576" cy="2166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2635" r="5019"/>
          <a:stretch/>
        </p:blipFill>
        <p:spPr>
          <a:xfrm>
            <a:off x="6751468" y="4321948"/>
            <a:ext cx="1708964" cy="2250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r="5021"/>
          <a:stretch/>
        </p:blipFill>
        <p:spPr>
          <a:xfrm>
            <a:off x="2118746" y="3186193"/>
            <a:ext cx="1552354" cy="1903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539" r="3477"/>
          <a:stretch/>
        </p:blipFill>
        <p:spPr>
          <a:xfrm>
            <a:off x="381991" y="1607920"/>
            <a:ext cx="1654868" cy="21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1"/>
    </mc:Choice>
    <mc:Fallback xmlns="">
      <p:transition spd="slow" advTm="405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232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Assessments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484784"/>
            <a:ext cx="6984776" cy="47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"/>
    </mc:Choice>
    <mc:Fallback xmlns="">
      <p:transition spd="slow" advTm="22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GB" sz="4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you help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Maths </a:t>
            </a:r>
            <a:r>
              <a:rPr lang="en-GB" dirty="0" smtClean="0"/>
              <a:t>Frame</a:t>
            </a:r>
          </a:p>
          <a:p>
            <a:r>
              <a:rPr lang="en-GB" dirty="0" smtClean="0"/>
              <a:t>Top Marks</a:t>
            </a:r>
            <a:endParaRPr lang="en-GB" dirty="0"/>
          </a:p>
          <a:p>
            <a:r>
              <a:rPr lang="en-GB" dirty="0"/>
              <a:t>TT Rock Stars</a:t>
            </a:r>
          </a:p>
          <a:p>
            <a:r>
              <a:rPr lang="en-GB" dirty="0" err="1" smtClean="0"/>
              <a:t>Numbots</a:t>
            </a:r>
            <a:endParaRPr lang="en-GB" dirty="0"/>
          </a:p>
          <a:p>
            <a:r>
              <a:rPr lang="en-GB" dirty="0"/>
              <a:t>Musical Maths</a:t>
            </a:r>
          </a:p>
          <a:p>
            <a:r>
              <a:rPr lang="en-GB" dirty="0"/>
              <a:t>Activity Booklets</a:t>
            </a:r>
          </a:p>
          <a:p>
            <a:r>
              <a:rPr lang="en-GB" dirty="0" smtClean="0"/>
              <a:t>Rhymes</a:t>
            </a:r>
          </a:p>
          <a:p>
            <a:r>
              <a:rPr lang="en-GB" dirty="0" smtClean="0"/>
              <a:t>Counting in 2s, 5s and 10s</a:t>
            </a:r>
            <a:endParaRPr lang="en-GB" dirty="0"/>
          </a:p>
          <a:p>
            <a:endParaRPr lang="en-GB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317" y="1977408"/>
            <a:ext cx="1593033" cy="119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70" y="2178897"/>
            <a:ext cx="1764370" cy="13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10" y="4725144"/>
            <a:ext cx="1143310" cy="182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317" y="4435511"/>
            <a:ext cx="1784714" cy="1338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700" y="3833821"/>
            <a:ext cx="1821497" cy="1366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816" y="5673774"/>
            <a:ext cx="635546" cy="635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5665188"/>
            <a:ext cx="635546" cy="6355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8262" y="5661248"/>
            <a:ext cx="635546" cy="635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5663977"/>
            <a:ext cx="635546" cy="6355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15727" t="16564" r="16837" b="16837"/>
          <a:stretch/>
        </p:blipFill>
        <p:spPr>
          <a:xfrm rot="5400000">
            <a:off x="2969525" y="2408213"/>
            <a:ext cx="1801982" cy="149867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517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94849" cy="13208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forget to follow us on Twitter! 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772816"/>
            <a:ext cx="5067300" cy="3286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785937"/>
            <a:ext cx="5067300" cy="32861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26084" y="5537200"/>
            <a:ext cx="3691831" cy="711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@PineClass_RE2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60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6A056-DC7F-49D5-9AF2-77A5AFED5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3"/>
            <a:ext cx="8568952" cy="482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27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"/>
    </mc:Choice>
    <mc:Fallback xmlns="">
      <p:transition spd="slow" advTm="11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Routine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37" r="1668"/>
          <a:stretch/>
        </p:blipFill>
        <p:spPr>
          <a:xfrm>
            <a:off x="809024" y="1286178"/>
            <a:ext cx="7813983" cy="53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6"/>
    </mc:Choice>
    <mc:Fallback xmlns="">
      <p:transition spd="slow" advTm="1628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Playtime and Lunchtime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26065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en-US" sz="2000" b="1" dirty="0">
                <a:latin typeface="+mj-lt"/>
              </a:rPr>
              <a:t> </a:t>
            </a:r>
            <a:r>
              <a:rPr lang="en-US" sz="2000" b="1" u="sng" dirty="0">
                <a:latin typeface="+mj-lt"/>
              </a:rPr>
              <a:t>Morning Playtime 10:30- 10:45</a:t>
            </a:r>
          </a:p>
          <a:p>
            <a:pPr algn="ctr"/>
            <a:r>
              <a:rPr lang="en-US" sz="2000" dirty="0">
                <a:latin typeface="+mj-lt"/>
              </a:rPr>
              <a:t>Children have the choice of a healthy snack or toast and milk if paid for in advance.</a:t>
            </a:r>
          </a:p>
          <a:p>
            <a:pPr algn="ctr"/>
            <a:endParaRPr lang="en-US" sz="2000" b="1" u="sng" dirty="0">
              <a:latin typeface="+mj-lt"/>
            </a:endParaRPr>
          </a:p>
          <a:p>
            <a:pPr algn="ctr"/>
            <a:r>
              <a:rPr lang="en-US" sz="2000" b="1" u="sng" dirty="0">
                <a:latin typeface="+mj-lt"/>
              </a:rPr>
              <a:t>Lunchtime 12:15- 1:15</a:t>
            </a:r>
          </a:p>
          <a:p>
            <a:pPr algn="ctr"/>
            <a:r>
              <a:rPr lang="en-US" sz="2000" dirty="0">
                <a:latin typeface="+mj-lt"/>
              </a:rPr>
              <a:t>Children go into the hall at 12:15 and eat either packed lunch or hot dinner.</a:t>
            </a:r>
          </a:p>
          <a:p>
            <a:pPr algn="ctr"/>
            <a:r>
              <a:rPr lang="en-US" sz="2000" dirty="0">
                <a:latin typeface="+mj-lt"/>
              </a:rPr>
              <a:t>When they finish eating, they go outside and play until 1:15.</a:t>
            </a: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r>
              <a:rPr lang="en-US" sz="2000" b="1" u="sng" dirty="0">
                <a:latin typeface="+mj-lt"/>
              </a:rPr>
              <a:t>Afternoon Playtime 2:30- 2:40</a:t>
            </a:r>
          </a:p>
          <a:p>
            <a:pPr algn="ctr"/>
            <a:r>
              <a:rPr lang="en-US" sz="2000" dirty="0">
                <a:latin typeface="+mj-lt"/>
              </a:rPr>
              <a:t>Children are offered fruit </a:t>
            </a:r>
            <a:r>
              <a:rPr lang="en-US" sz="2000" dirty="0" smtClean="0">
                <a:latin typeface="+mj-lt"/>
              </a:rPr>
              <a:t>from the classroom.</a:t>
            </a:r>
            <a:endParaRPr lang="en-US" sz="2000" dirty="0">
              <a:latin typeface="+mj-lt"/>
            </a:endParaRPr>
          </a:p>
          <a:p>
            <a:pPr algn="ctr"/>
            <a:r>
              <a:rPr lang="en-US" sz="2000" dirty="0">
                <a:latin typeface="+mj-lt"/>
              </a:rPr>
              <a:t>Year 2 will join KS2 outside for a playtime.</a:t>
            </a:r>
          </a:p>
          <a:p>
            <a:pPr algn="ctr"/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"/>
    </mc:Choice>
    <mc:Fallback xmlns="">
      <p:transition spd="slow" advTm="1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.E.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CC185-90E1-4791-83EF-FDC41E510180}"/>
              </a:ext>
            </a:extLst>
          </p:cNvPr>
          <p:cNvSpPr txBox="1"/>
          <p:nvPr/>
        </p:nvSpPr>
        <p:spPr>
          <a:xfrm>
            <a:off x="420086" y="1610903"/>
            <a:ext cx="84003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PE is on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Thursday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afternoon this term. Every child needs a</a:t>
            </a:r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named</a:t>
            </a:r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PE Kit in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School.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6F67C8-A58B-468B-9822-6E903E4D1466}"/>
              </a:ext>
            </a:extLst>
          </p:cNvPr>
          <p:cNvSpPr txBox="1"/>
          <p:nvPr/>
        </p:nvSpPr>
        <p:spPr>
          <a:xfrm>
            <a:off x="420086" y="4297330"/>
            <a:ext cx="70567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P.E. Kit: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House colour top and black shorts.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White trainers or black daps and socks.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Children may wear a jumper and trousers when it is cold/rainy, but these must also be black. </a:t>
            </a:r>
          </a:p>
        </p:txBody>
      </p:sp>
      <p:pic>
        <p:nvPicPr>
          <p:cNvPr id="3076" name="Picture 4" descr="Cartoon-Kids-Playing-Sports-PE - Sound and District Primary School">
            <a:extLst>
              <a:ext uri="{FF2B5EF4-FFF2-40B4-BE49-F238E27FC236}">
                <a16:creationId xmlns:a16="http://schemas.microsoft.com/office/drawing/2014/main" id="{A49573EA-4EEB-435D-BDCB-7438B883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2718"/>
            <a:ext cx="2508870" cy="130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"/>
    </mc:Choice>
    <mc:Fallback xmlns="">
      <p:transition spd="slow" advTm="1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Independence: </a:t>
            </a:r>
            <a:endParaRPr lang="en-GB" sz="4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319407"/>
            <a:ext cx="2919983" cy="2885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487" y="2289934"/>
            <a:ext cx="3024336" cy="2944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364" y="2241286"/>
            <a:ext cx="3047157" cy="3042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CCC185-90E1-4791-83EF-FDC41E510180}"/>
              </a:ext>
            </a:extLst>
          </p:cNvPr>
          <p:cNvSpPr txBox="1"/>
          <p:nvPr/>
        </p:nvSpPr>
        <p:spPr>
          <a:xfrm>
            <a:off x="467544" y="6007020"/>
            <a:ext cx="4727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name your child’s </a:t>
            </a: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water bottle, cardigans, jumpers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School Council Shield - ML Badg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509">
            <a:off x="7774829" y="-53142"/>
            <a:ext cx="1470715" cy="147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96545">
            <a:off x="6817535" y="948209"/>
            <a:ext cx="1340781" cy="11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4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6988" y="1095374"/>
            <a:ext cx="82296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GB" sz="1600" kern="0" dirty="0">
              <a:solidFill>
                <a:srgbClr val="00B05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need to learn how to learn!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be continuing to encourage the children to develop the following skills:</a:t>
            </a:r>
            <a:endParaRPr lang="en-GB" sz="1600" b="1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1600" b="1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GB" altLang="zh-CN" sz="1600" kern="0" dirty="0">
              <a:solidFill>
                <a:srgbClr val="00B05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1531" y="98611"/>
            <a:ext cx="6485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Teaching and Learning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96" y="2200348"/>
            <a:ext cx="1247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29852" y="2753458"/>
            <a:ext cx="15621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900203156[1]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988" y="4520580"/>
            <a:ext cx="14001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900133537[1]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9716" y="4958126"/>
            <a:ext cx="159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38" l="4200" r="100000">
                        <a14:foregroundMark x1="45600" y1="27822" x2="45600" y2="27822"/>
                        <a14:foregroundMark x1="64600" y1="23622" x2="64600" y2="23622"/>
                        <a14:foregroundMark x1="65200" y1="18373" x2="65200" y2="18373"/>
                        <a14:foregroundMark x1="65600" y1="14961" x2="65600" y2="14961"/>
                        <a14:foregroundMark x1="66800" y1="15223" x2="66800" y2="15223"/>
                        <a14:foregroundMark x1="67800" y1="16273" x2="67800" y2="16273"/>
                        <a14:foregroundMark x1="69200" y1="16010" x2="69200" y2="16010"/>
                        <a14:foregroundMark x1="69800" y1="16010" x2="69800" y2="16010"/>
                        <a14:foregroundMark x1="64600" y1="20997" x2="64600" y2="20997"/>
                        <a14:foregroundMark x1="62800" y1="18635" x2="62800" y2="18635"/>
                        <a14:foregroundMark x1="62800" y1="16273" x2="62800" y2="16273"/>
                        <a14:foregroundMark x1="61600" y1="18898" x2="61600" y2="18898"/>
                        <a14:foregroundMark x1="60600" y1="19685" x2="60600" y2="19685"/>
                        <a14:foregroundMark x1="60000" y1="21260" x2="60000" y2="21260"/>
                        <a14:foregroundMark x1="60000" y1="22572" x2="60000" y2="22572"/>
                        <a14:foregroundMark x1="72400" y1="20472" x2="72400" y2="20472"/>
                        <a14:foregroundMark x1="45600" y1="29134" x2="45600" y2="29134"/>
                        <a14:foregroundMark x1="42800" y1="28871" x2="42800" y2="28871"/>
                        <a14:foregroundMark x1="41000" y1="28609" x2="41000" y2="28609"/>
                        <a14:foregroundMark x1="40200" y1="27559" x2="40200" y2="275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09442" y="4565689"/>
            <a:ext cx="1485900" cy="123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778">
                        <a14:foregroundMark x1="44889" y1="60123" x2="44889" y2="60123"/>
                        <a14:foregroundMark x1="37333" y1="57669" x2="37333" y2="57669"/>
                        <a14:foregroundMark x1="54222" y1="57055" x2="54222" y2="57055"/>
                        <a14:foregroundMark x1="65778" y1="55215" x2="65778" y2="55215"/>
                        <a14:backgroundMark x1="27556" y1="26380" x2="27556" y2="26380"/>
                        <a14:backgroundMark x1="12889" y1="28834" x2="12889" y2="28834"/>
                        <a14:backgroundMark x1="75556" y1="24540" x2="75556" y2="24540"/>
                        <a14:backgroundMark x1="91556" y1="47853" x2="91556" y2="47853"/>
                        <a14:backgroundMark x1="86222" y1="37423" x2="86222" y2="374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57001" y="2262261"/>
            <a:ext cx="15049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5920" y="2546127"/>
            <a:ext cx="14763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202222" y="6130305"/>
            <a:ext cx="1136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Tortoise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Resilience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584" y="3373947"/>
            <a:ext cx="1863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Owl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Planning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45306" y="4058383"/>
            <a:ext cx="1917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Chameleon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Learning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0334" y="6036356"/>
            <a:ext cx="1077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Unicorn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22617" y="5767689"/>
            <a:ext cx="1494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</a:t>
            </a:r>
          </a:p>
          <a:p>
            <a:pPr algn="ctr"/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Curiosity and </a:t>
            </a:r>
          </a:p>
          <a:p>
            <a:pPr algn="ctr"/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Questioning</a:t>
            </a:r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39942" y="3294497"/>
            <a:ext cx="1739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Spider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Links in Learning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67910" y="3875412"/>
            <a:ext cx="1264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</a:t>
            </a:r>
          </a:p>
          <a:p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Work</a:t>
            </a:r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6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"/>
    </mc:Choice>
    <mc:Fallback xmlns="">
      <p:transition spd="slow" advTm="13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17859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Mental Health</a:t>
            </a:r>
          </a:p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and Wellbeing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Golden Thread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Large focus in term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Zones of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Metacognition- learning to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Mindfulness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Mental Health </a:t>
            </a:r>
            <a:r>
              <a:rPr lang="en-GB" sz="2000" dirty="0" smtClean="0">
                <a:solidFill>
                  <a:srgbClr val="00B050"/>
                </a:solidFill>
              </a:rPr>
              <a:t>Ambassadors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B050"/>
                </a:solidFill>
              </a:rPr>
              <a:t>Sensory Room</a:t>
            </a: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81525"/>
            <a:ext cx="61245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9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"/>
    </mc:Choice>
    <mc:Fallback xmlns="">
      <p:transition spd="slow" advTm="22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703" y="69725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Rules and Expectations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B9AC6-F4A1-45E8-8659-53D488E0CB35}"/>
              </a:ext>
            </a:extLst>
          </p:cNvPr>
          <p:cNvSpPr txBox="1"/>
          <p:nvPr/>
        </p:nvSpPr>
        <p:spPr>
          <a:xfrm>
            <a:off x="395536" y="142606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Behaviour Chart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1987" y="1976075"/>
            <a:ext cx="2376264" cy="720080"/>
          </a:xfrm>
          <a:prstGeom prst="rect">
            <a:avLst/>
          </a:prstGeom>
          <a:solidFill>
            <a:srgbClr val="F6E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601987" y="2768163"/>
            <a:ext cx="2376264" cy="720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601987" y="3560251"/>
            <a:ext cx="2376264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601987" y="4352339"/>
            <a:ext cx="2376264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601987" y="5144427"/>
            <a:ext cx="2376264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Diamond icon cartoon style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5"/>
          <a:stretch/>
        </p:blipFill>
        <p:spPr bwMode="auto">
          <a:xfrm>
            <a:off x="4406973" y="1177018"/>
            <a:ext cx="843553" cy="7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601987" y="5936515"/>
            <a:ext cx="2376264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6524" y="1192191"/>
            <a:ext cx="195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+mj-lt"/>
              </a:rPr>
              <a:t>Exceptional behaviour (text sent home)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1987" y="208834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Shown good behaviour all day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01987" y="294372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Shown some good behaviour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1987" y="375555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Well behaved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01987" y="455849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Verbal warning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01987" y="535057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2 minutes reflection time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80880" y="604006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5 minutes reflection time</a:t>
            </a:r>
          </a:p>
          <a:p>
            <a:pPr algn="ctr"/>
            <a:r>
              <a:rPr lang="en-GB" sz="1400" dirty="0">
                <a:latin typeface="+mj-lt"/>
              </a:rPr>
              <a:t>(text sent home)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"/>
    </mc:Choice>
    <mc:Fallback xmlns="">
      <p:transition spd="slow" advTm="182"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1605</TotalTime>
  <Words>722</Words>
  <Application>Microsoft Office PowerPoint</Application>
  <PresentationFormat>On-screen Show (4:3)</PresentationFormat>
  <Paragraphs>154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宋体</vt:lpstr>
      <vt:lpstr>Arial</vt:lpstr>
      <vt:lpstr>Calibri</vt:lpstr>
      <vt:lpstr>Comic Sans MS</vt:lpstr>
      <vt:lpstr>Trebuchet MS</vt:lpstr>
      <vt:lpstr>Wingdings 3</vt:lpstr>
      <vt:lpstr>Facet</vt:lpstr>
      <vt:lpstr>Welcome to Pine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Phonics and Spellings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you help at home?</vt:lpstr>
      <vt:lpstr>Don’t forget to follow us on Twitter!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</dc:creator>
  <cp:lastModifiedBy>Dominique Kelly</cp:lastModifiedBy>
  <cp:revision>119</cp:revision>
  <cp:lastPrinted>2022-09-22T11:56:26Z</cp:lastPrinted>
  <dcterms:created xsi:type="dcterms:W3CDTF">2013-09-07T11:11:53Z</dcterms:created>
  <dcterms:modified xsi:type="dcterms:W3CDTF">2023-09-20T13:30:16Z</dcterms:modified>
</cp:coreProperties>
</file>