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E3236C-12EB-47ED-AB79-8C56FF0B1740}" v="602" dt="2023-02-18T14:11:52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90" d="100"/>
          <a:sy n="90" d="100"/>
        </p:scale>
        <p:origin x="110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3DAB6AD-3E8C-D6DC-DDEB-06E35BB506AE}"/>
              </a:ext>
            </a:extLst>
          </p:cNvPr>
          <p:cNvGrpSpPr/>
          <p:nvPr/>
        </p:nvGrpSpPr>
        <p:grpSpPr>
          <a:xfrm>
            <a:off x="4813412" y="2500795"/>
            <a:ext cx="1704975" cy="1019175"/>
            <a:chOff x="4824064" y="3114211"/>
            <a:chExt cx="1704975" cy="1019175"/>
          </a:xfrm>
        </p:grpSpPr>
        <p:pic>
          <p:nvPicPr>
            <p:cNvPr id="3" name="Picture 2" descr="A picture containing text, monitor, screenshot, picture frame&#10;&#10;Description automatically generated">
              <a:extLst>
                <a:ext uri="{FF2B5EF4-FFF2-40B4-BE49-F238E27FC236}">
                  <a16:creationId xmlns:a16="http://schemas.microsoft.com/office/drawing/2014/main" id="{A6E21EAF-0F88-DBDE-B9B0-163BA86E35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24064" y="3114211"/>
              <a:ext cx="1704975" cy="1019175"/>
            </a:xfrm>
            <a:prstGeom prst="rect">
              <a:avLst/>
            </a:prstGeom>
          </p:spPr>
        </p:pic>
        <p:pic>
          <p:nvPicPr>
            <p:cNvPr id="4" name="Picture 3" descr="A picture containing text, coin, porcelain&#10;&#10;Description automatically generated">
              <a:extLst>
                <a:ext uri="{FF2B5EF4-FFF2-40B4-BE49-F238E27FC236}">
                  <a16:creationId xmlns:a16="http://schemas.microsoft.com/office/drawing/2014/main" id="{B6860873-EFCC-E396-F50D-A6882F73D7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20164" y="3222237"/>
              <a:ext cx="876300" cy="752475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D9AA463-662A-8A2A-70C8-E67AC54D661A}"/>
                </a:ext>
              </a:extLst>
            </p:cNvPr>
            <p:cNvSpPr txBox="1"/>
            <p:nvPr/>
          </p:nvSpPr>
          <p:spPr>
            <a:xfrm>
              <a:off x="5110975" y="3624147"/>
              <a:ext cx="1087243" cy="461665"/>
            </a:xfrm>
            <a:prstGeom prst="rect">
              <a:avLst/>
            </a:prstGeom>
            <a:noFill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A0424FC8-471F-C237-647C-C32733478132}"/>
              </a:ext>
            </a:extLst>
          </p:cNvPr>
          <p:cNvSpPr txBox="1"/>
          <p:nvPr/>
        </p:nvSpPr>
        <p:spPr>
          <a:xfrm>
            <a:off x="871950" y="121188"/>
            <a:ext cx="958789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winkl" panose="02000000000000000000" pitchFamily="2" charset="0"/>
                <a:cs typeface="Calibri"/>
              </a:rPr>
              <a:t>Animals, habitats and superpowers continued…    </a:t>
            </a:r>
            <a:r>
              <a:rPr lang="en-US" dirty="0" smtClean="0">
                <a:latin typeface="Twinkl" panose="02000000000000000000" pitchFamily="2" charset="0"/>
                <a:cs typeface="Calibri"/>
              </a:rPr>
              <a:t>What </a:t>
            </a:r>
            <a:r>
              <a:rPr lang="en-US" dirty="0">
                <a:latin typeface="Twinkl" panose="02000000000000000000" pitchFamily="2" charset="0"/>
                <a:cs typeface="Calibri"/>
              </a:rPr>
              <a:t>are Holly Class learning in Term 4?</a:t>
            </a:r>
            <a:endParaRPr lang="en-US" dirty="0">
              <a:latin typeface="Twinkl" panose="02000000000000000000" pitchFamily="2" charset="0"/>
              <a:cs typeface="Calibri Light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6919D6D-D7DC-00E4-5191-97DB62C44382}"/>
              </a:ext>
            </a:extLst>
          </p:cNvPr>
          <p:cNvGrpSpPr/>
          <p:nvPr/>
        </p:nvGrpSpPr>
        <p:grpSpPr>
          <a:xfrm>
            <a:off x="4368902" y="5434771"/>
            <a:ext cx="2743200" cy="781291"/>
            <a:chOff x="524107" y="5872622"/>
            <a:chExt cx="2743200" cy="781291"/>
          </a:xfrm>
        </p:grpSpPr>
        <p:pic>
          <p:nvPicPr>
            <p:cNvPr id="9" name="Picture 9" descr="Text&#10;&#10;Description automatically generated">
              <a:extLst>
                <a:ext uri="{FF2B5EF4-FFF2-40B4-BE49-F238E27FC236}">
                  <a16:creationId xmlns:a16="http://schemas.microsoft.com/office/drawing/2014/main" id="{02783E9B-48C4-0A22-2CB7-987DB53459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4107" y="5872622"/>
              <a:ext cx="2743200" cy="781291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5F77673-07BA-1BFD-C473-D83C278FFAD6}"/>
                </a:ext>
              </a:extLst>
            </p:cNvPr>
            <p:cNvSpPr/>
            <p:nvPr/>
          </p:nvSpPr>
          <p:spPr>
            <a:xfrm>
              <a:off x="1579755" y="6421244"/>
              <a:ext cx="566853" cy="1300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06910" y="3063617"/>
            <a:ext cx="3563834" cy="2123658"/>
            <a:chOff x="508283" y="2936927"/>
            <a:chExt cx="3563834" cy="2123658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3951C61F-784A-AF5F-2233-4326DBDC2B5A}"/>
                </a:ext>
              </a:extLst>
            </p:cNvPr>
            <p:cNvSpPr/>
            <p:nvPr/>
          </p:nvSpPr>
          <p:spPr>
            <a:xfrm>
              <a:off x="508283" y="2936927"/>
              <a:ext cx="3518209" cy="1895573"/>
            </a:xfrm>
            <a:prstGeom prst="roundRect">
              <a:avLst>
                <a:gd name="adj" fmla="val 14036"/>
              </a:avLst>
            </a:prstGeom>
            <a:noFill/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7652612-146F-40B8-86EA-F6F4272642BA}"/>
                </a:ext>
              </a:extLst>
            </p:cNvPr>
            <p:cNvSpPr txBox="1"/>
            <p:nvPr/>
          </p:nvSpPr>
          <p:spPr>
            <a:xfrm>
              <a:off x="706308" y="2936927"/>
              <a:ext cx="3365809" cy="2123658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u="sng" dirty="0">
                  <a:cs typeface="Calibri"/>
                </a:rPr>
                <a:t>Physical Development:</a:t>
              </a:r>
              <a:endParaRPr lang="en-US" dirty="0"/>
            </a:p>
            <a:p>
              <a:pPr algn="ctr"/>
              <a:r>
                <a:rPr lang="en-US" sz="1000" b="1" i="1" dirty="0">
                  <a:cs typeface="Calibri"/>
                </a:rPr>
                <a:t>Gross Motor</a:t>
              </a:r>
              <a:r>
                <a:rPr lang="en-US" sz="1000" i="1" dirty="0">
                  <a:cs typeface="Calibri"/>
                </a:rPr>
                <a:t>: </a:t>
              </a:r>
              <a:r>
                <a:rPr lang="en-US" sz="1000" i="1" dirty="0">
                  <a:ea typeface="+mn-lt"/>
                  <a:cs typeface="+mn-lt"/>
                </a:rPr>
                <a:t>Develop overall body-strength, balance, co-ordination and agility.</a:t>
              </a:r>
            </a:p>
            <a:p>
              <a:pPr algn="ctr"/>
              <a:r>
                <a:rPr lang="en-US" sz="1000" dirty="0">
                  <a:solidFill>
                    <a:schemeClr val="accent6"/>
                  </a:solidFill>
                  <a:cs typeface="Calibri"/>
                </a:rPr>
                <a:t>REAL PE every week. Trim Trail opportunities. Using the field for gross motor activities.</a:t>
              </a:r>
            </a:p>
            <a:p>
              <a:pPr algn="ctr"/>
              <a:r>
                <a:rPr lang="en-US" sz="1000" b="1" dirty="0">
                  <a:cs typeface="Calibri"/>
                </a:rPr>
                <a:t>Fine Motor: </a:t>
              </a:r>
              <a:r>
                <a:rPr lang="en-US" sz="1000" dirty="0">
                  <a:solidFill>
                    <a:schemeClr val="accent6"/>
                  </a:solidFill>
                  <a:cs typeface="Calibri"/>
                </a:rPr>
                <a:t>Targeting pen grip, Fine Motor area weekly activities</a:t>
              </a:r>
            </a:p>
            <a:p>
              <a:pPr algn="ctr"/>
              <a:r>
                <a:rPr lang="en-US" sz="900" i="1" dirty="0">
                  <a:solidFill>
                    <a:schemeClr val="accent4">
                      <a:lumMod val="75000"/>
                    </a:schemeClr>
                  </a:solidFill>
                  <a:cs typeface="Calibri"/>
                </a:rPr>
                <a:t>Know and talk about the different factors that support their overall health and wellbeing: regular physical activity, healthy eating, toothbrushing, sensible amounts of ‘screen time’, </a:t>
              </a:r>
              <a:endParaRPr lang="en-US" sz="900" i="1" dirty="0">
                <a:solidFill>
                  <a:schemeClr val="accent4">
                    <a:lumMod val="75000"/>
                  </a:schemeClr>
                </a:solidFill>
                <a:ea typeface="+mn-lt"/>
                <a:cs typeface="+mn-lt"/>
              </a:endParaRPr>
            </a:p>
            <a:p>
              <a:pPr algn="ctr"/>
              <a:r>
                <a:rPr lang="en-US" sz="900" i="1" dirty="0">
                  <a:solidFill>
                    <a:schemeClr val="accent4">
                      <a:lumMod val="75000"/>
                    </a:schemeClr>
                  </a:solidFill>
                  <a:cs typeface="Calibri"/>
                </a:rPr>
                <a:t>having a good sleep routine, being a safe pedestrian.</a:t>
              </a:r>
              <a:endParaRPr lang="en-US" sz="900" i="1" dirty="0">
                <a:solidFill>
                  <a:schemeClr val="accent4">
                    <a:lumMod val="75000"/>
                  </a:schemeClr>
                </a:solidFill>
                <a:ea typeface="+mn-lt"/>
                <a:cs typeface="+mn-lt"/>
              </a:endParaRPr>
            </a:p>
            <a:p>
              <a:endParaRPr lang="en-US" i="1" dirty="0">
                <a:cs typeface="Calibri"/>
              </a:endParaRPr>
            </a:p>
          </p:txBody>
        </p:sp>
      </p:grpSp>
      <p:pic>
        <p:nvPicPr>
          <p:cNvPr id="22" name="Picture 22">
            <a:extLst>
              <a:ext uri="{FF2B5EF4-FFF2-40B4-BE49-F238E27FC236}">
                <a16:creationId xmlns:a16="http://schemas.microsoft.com/office/drawing/2014/main" id="{FDD7389D-67DF-8FB0-576D-B8490D3721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7956" y="2857978"/>
            <a:ext cx="2629365" cy="2352211"/>
          </a:xfrm>
          <a:prstGeom prst="rect">
            <a:avLst/>
          </a:prstGeom>
        </p:spPr>
      </p:pic>
      <p:sp>
        <p:nvSpPr>
          <p:cNvPr id="19" name="Rectangle: Rounded Corners 12">
            <a:extLst>
              <a:ext uri="{FF2B5EF4-FFF2-40B4-BE49-F238E27FC236}">
                <a16:creationId xmlns:a16="http://schemas.microsoft.com/office/drawing/2014/main" id="{3951C61F-784A-AF5F-2233-4326DBDC2B5A}"/>
              </a:ext>
            </a:extLst>
          </p:cNvPr>
          <p:cNvSpPr/>
          <p:nvPr/>
        </p:nvSpPr>
        <p:spPr>
          <a:xfrm>
            <a:off x="4039802" y="607595"/>
            <a:ext cx="3106824" cy="1387642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72325" y="607595"/>
            <a:ext cx="2393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Communication and Language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384999" y="906923"/>
            <a:ext cx="26434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u="sng" dirty="0" err="1" smtClean="0">
                <a:solidFill>
                  <a:schemeClr val="accent6">
                    <a:lumMod val="75000"/>
                  </a:schemeClr>
                </a:solidFill>
              </a:rPr>
              <a:t>Oracy</a:t>
            </a:r>
            <a:r>
              <a:rPr lang="en-GB" sz="1000" u="sng" dirty="0" smtClean="0">
                <a:solidFill>
                  <a:schemeClr val="accent6">
                    <a:lumMod val="75000"/>
                  </a:schemeClr>
                </a:solidFill>
              </a:rPr>
              <a:t> sessions </a:t>
            </a:r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</a:rPr>
              <a:t>– odd one out, reasoning why do you think…, answering why and ‘how would you feel if’? </a:t>
            </a:r>
            <a:r>
              <a:rPr lang="en-GB" sz="1000" dirty="0">
                <a:solidFill>
                  <a:schemeClr val="accent6">
                    <a:lumMod val="75000"/>
                  </a:schemeClr>
                </a:solidFill>
              </a:rPr>
              <a:t>q</a:t>
            </a:r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</a:rPr>
              <a:t>uestions.</a:t>
            </a:r>
          </a:p>
          <a:p>
            <a:pPr algn="ctr"/>
            <a:r>
              <a:rPr lang="en-GB" sz="1000" i="1" dirty="0" smtClean="0">
                <a:solidFill>
                  <a:schemeClr val="accent6">
                    <a:lumMod val="75000"/>
                  </a:schemeClr>
                </a:solidFill>
              </a:rPr>
              <a:t>Waiting for a turn to speak </a:t>
            </a:r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</a:rPr>
              <a:t>– still a big focus for our class!</a:t>
            </a:r>
            <a:endParaRPr lang="en-GB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444620" y="5183070"/>
            <a:ext cx="2491136" cy="1298798"/>
            <a:chOff x="4720560" y="4014352"/>
            <a:chExt cx="2491136" cy="1412120"/>
          </a:xfrm>
        </p:grpSpPr>
        <p:sp>
          <p:nvSpPr>
            <p:cNvPr id="23" name="Rectangle: Rounded Corners 12">
              <a:extLst>
                <a:ext uri="{FF2B5EF4-FFF2-40B4-BE49-F238E27FC236}">
                  <a16:creationId xmlns:a16="http://schemas.microsoft.com/office/drawing/2014/main" id="{3951C61F-784A-AF5F-2233-4326DBDC2B5A}"/>
                </a:ext>
              </a:extLst>
            </p:cNvPr>
            <p:cNvSpPr/>
            <p:nvPr/>
          </p:nvSpPr>
          <p:spPr>
            <a:xfrm>
              <a:off x="4720560" y="4018922"/>
              <a:ext cx="2491136" cy="1387642"/>
            </a:xfrm>
            <a:prstGeom prst="roundRect">
              <a:avLst/>
            </a:prstGeom>
            <a:noFill/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62828" y="4656822"/>
              <a:ext cx="2176266" cy="769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>
                  <a:solidFill>
                    <a:schemeClr val="accent6">
                      <a:lumMod val="75000"/>
                    </a:schemeClr>
                  </a:solidFill>
                </a:rPr>
                <a:t>Collage</a:t>
              </a:r>
            </a:p>
            <a:p>
              <a:pPr algn="ctr"/>
              <a:r>
                <a:rPr lang="en-GB" sz="1000" dirty="0" smtClean="0">
                  <a:solidFill>
                    <a:schemeClr val="accent6">
                      <a:lumMod val="75000"/>
                    </a:schemeClr>
                  </a:solidFill>
                </a:rPr>
                <a:t>Joining materials</a:t>
              </a:r>
            </a:p>
            <a:p>
              <a:pPr algn="ctr"/>
              <a:r>
                <a:rPr lang="en-GB" sz="1000" dirty="0" smtClean="0">
                  <a:solidFill>
                    <a:schemeClr val="accent6">
                      <a:lumMod val="75000"/>
                    </a:schemeClr>
                  </a:solidFill>
                </a:rPr>
                <a:t>Printing with vegetables</a:t>
              </a:r>
            </a:p>
            <a:p>
              <a:pPr algn="ctr"/>
              <a:r>
                <a:rPr lang="en-GB" sz="1000" dirty="0" smtClean="0">
                  <a:solidFill>
                    <a:schemeClr val="accent6">
                      <a:lumMod val="75000"/>
                    </a:schemeClr>
                  </a:solidFill>
                </a:rPr>
                <a:t>Building outside – construction area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39607" y="4014352"/>
              <a:ext cx="2136760" cy="646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Expressive Arts and Design</a:t>
              </a:r>
            </a:p>
            <a:p>
              <a:pPr algn="ctr"/>
              <a:r>
                <a:rPr lang="en-GB" sz="1050" dirty="0" smtClean="0"/>
                <a:t>Exploring a range of media and materials, refining methods</a:t>
              </a:r>
              <a:endParaRPr lang="en-GB" sz="1050" dirty="0"/>
            </a:p>
          </p:txBody>
        </p:sp>
      </p:grpSp>
      <p:sp>
        <p:nvSpPr>
          <p:cNvPr id="30" name="Rectangle: Rounded Corners 12">
            <a:extLst>
              <a:ext uri="{FF2B5EF4-FFF2-40B4-BE49-F238E27FC236}">
                <a16:creationId xmlns:a16="http://schemas.microsoft.com/office/drawing/2014/main" id="{3951C61F-784A-AF5F-2233-4326DBDC2B5A}"/>
              </a:ext>
            </a:extLst>
          </p:cNvPr>
          <p:cNvSpPr/>
          <p:nvPr/>
        </p:nvSpPr>
        <p:spPr>
          <a:xfrm>
            <a:off x="4463580" y="3820457"/>
            <a:ext cx="2491136" cy="1511742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672122" y="3896451"/>
            <a:ext cx="213676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Understanding the World</a:t>
            </a:r>
          </a:p>
          <a:p>
            <a:pPr algn="ctr"/>
            <a:r>
              <a:rPr lang="en-GB" sz="1000" dirty="0" smtClean="0"/>
              <a:t>Understand </a:t>
            </a:r>
            <a:r>
              <a:rPr lang="en-GB" sz="1000" dirty="0"/>
              <a:t>the effect of changing seasons on the natural world around them</a:t>
            </a:r>
            <a:r>
              <a:rPr lang="en-GB" sz="1000" dirty="0" smtClean="0"/>
              <a:t>.</a:t>
            </a:r>
          </a:p>
          <a:p>
            <a:pPr algn="ctr"/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</a:rPr>
              <a:t>Noticing Spring</a:t>
            </a:r>
          </a:p>
          <a:p>
            <a:pPr algn="ctr"/>
            <a:r>
              <a:rPr lang="en-GB" sz="1000" dirty="0" smtClean="0">
                <a:solidFill>
                  <a:schemeClr val="accent4">
                    <a:lumMod val="75000"/>
                  </a:schemeClr>
                </a:solidFill>
              </a:rPr>
              <a:t>Planting</a:t>
            </a:r>
          </a:p>
          <a:p>
            <a:pPr algn="ctr"/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</a:rPr>
              <a:t>Easter</a:t>
            </a:r>
          </a:p>
          <a:p>
            <a:pPr algn="ctr"/>
            <a:r>
              <a:rPr lang="en-GB" sz="1000" dirty="0" err="1" smtClean="0">
                <a:solidFill>
                  <a:schemeClr val="accent4">
                    <a:lumMod val="75000"/>
                  </a:schemeClr>
                </a:solidFill>
              </a:rPr>
              <a:t>Beebots</a:t>
            </a:r>
            <a:endParaRPr lang="en-GB" sz="10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GB" sz="10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1192880" y="931458"/>
            <a:ext cx="2570274" cy="1926520"/>
            <a:chOff x="5105020" y="4153735"/>
            <a:chExt cx="2570274" cy="2094610"/>
          </a:xfrm>
        </p:grpSpPr>
        <p:sp>
          <p:nvSpPr>
            <p:cNvPr id="33" name="Rectangle: Rounded Corners 12">
              <a:extLst>
                <a:ext uri="{FF2B5EF4-FFF2-40B4-BE49-F238E27FC236}">
                  <a16:creationId xmlns:a16="http://schemas.microsoft.com/office/drawing/2014/main" id="{3951C61F-784A-AF5F-2233-4326DBDC2B5A}"/>
                </a:ext>
              </a:extLst>
            </p:cNvPr>
            <p:cNvSpPr/>
            <p:nvPr/>
          </p:nvSpPr>
          <p:spPr>
            <a:xfrm>
              <a:off x="5105020" y="4153735"/>
              <a:ext cx="2570274" cy="2094610"/>
            </a:xfrm>
            <a:prstGeom prst="roundRect">
              <a:avLst/>
            </a:prstGeom>
            <a:noFill/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274843" y="4194729"/>
              <a:ext cx="2136760" cy="1974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u="sng" dirty="0" smtClean="0"/>
                <a:t>Personal Social Emotional Development</a:t>
              </a:r>
            </a:p>
            <a:p>
              <a:pPr algn="ctr"/>
              <a:r>
                <a:rPr lang="en-GB" sz="1050" dirty="0" smtClean="0">
                  <a:solidFill>
                    <a:schemeClr val="accent6">
                      <a:lumMod val="75000"/>
                    </a:schemeClr>
                  </a:solidFill>
                </a:rPr>
                <a:t>Jigsaw scheme – Healthy Me – Links to Physical Development (see below)</a:t>
              </a:r>
            </a:p>
            <a:p>
              <a:pPr algn="ctr"/>
              <a:r>
                <a:rPr lang="en-GB" sz="1050" dirty="0" smtClean="0">
                  <a:solidFill>
                    <a:schemeClr val="accent6">
                      <a:lumMod val="75000"/>
                    </a:schemeClr>
                  </a:solidFill>
                </a:rPr>
                <a:t>Taking turns and negotiating problems</a:t>
              </a:r>
            </a:p>
            <a:p>
              <a:pPr algn="ctr"/>
              <a:r>
                <a:rPr lang="en-GB" sz="1050" dirty="0" smtClean="0">
                  <a:solidFill>
                    <a:schemeClr val="accent6">
                      <a:lumMod val="75000"/>
                    </a:schemeClr>
                  </a:solidFill>
                </a:rPr>
                <a:t>Independence and resilience</a:t>
              </a:r>
            </a:p>
            <a:p>
              <a:pPr algn="ctr"/>
              <a:r>
                <a:rPr lang="en-GB" sz="1050" dirty="0" smtClean="0">
                  <a:solidFill>
                    <a:schemeClr val="accent6">
                      <a:lumMod val="75000"/>
                    </a:schemeClr>
                  </a:solidFill>
                </a:rPr>
                <a:t>Personal organisation and RESPECTING THINGS </a:t>
              </a:r>
              <a:r>
                <a:rPr lang="en-GB" sz="1050" dirty="0" smtClean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</a:t>
              </a:r>
              <a:endParaRPr lang="en-GB" sz="105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339248" y="6332752"/>
            <a:ext cx="5378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solidFill>
                  <a:schemeClr val="accent4">
                    <a:lumMod val="75000"/>
                  </a:schemeClr>
                </a:solidFill>
                <a:latin typeface="Twinkl" panose="02000000000000000000" pitchFamily="2" charset="0"/>
              </a:rPr>
              <a:t>Golden Threads: Community/ Mental Health/ Life Skills/ Global Issues/ Technology</a:t>
            </a:r>
            <a:endParaRPr lang="en-GB" sz="1100" dirty="0">
              <a:solidFill>
                <a:schemeClr val="accent4">
                  <a:lumMod val="75000"/>
                </a:schemeClr>
              </a:solidFill>
              <a:latin typeface="Twinkl" panose="02000000000000000000" pitchFamily="2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7479375" y="1051801"/>
            <a:ext cx="2491136" cy="1538883"/>
            <a:chOff x="9425329" y="1806974"/>
            <a:chExt cx="2491136" cy="1538883"/>
          </a:xfrm>
        </p:grpSpPr>
        <p:sp>
          <p:nvSpPr>
            <p:cNvPr id="36" name="Rectangle: Rounded Corners 12">
              <a:extLst>
                <a:ext uri="{FF2B5EF4-FFF2-40B4-BE49-F238E27FC236}">
                  <a16:creationId xmlns:a16="http://schemas.microsoft.com/office/drawing/2014/main" id="{3951C61F-784A-AF5F-2233-4326DBDC2B5A}"/>
                </a:ext>
              </a:extLst>
            </p:cNvPr>
            <p:cNvSpPr/>
            <p:nvPr/>
          </p:nvSpPr>
          <p:spPr>
            <a:xfrm>
              <a:off x="9425329" y="1806974"/>
              <a:ext cx="2491136" cy="1387642"/>
            </a:xfrm>
            <a:prstGeom prst="roundRect">
              <a:avLst/>
            </a:prstGeom>
            <a:noFill/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585821" y="1806974"/>
              <a:ext cx="2136760" cy="1538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u="sng" dirty="0" smtClean="0"/>
                <a:t>Maths (direct teaching)</a:t>
              </a:r>
            </a:p>
            <a:p>
              <a:pPr algn="ctr"/>
              <a:r>
                <a:rPr lang="en-GB" sz="1000" dirty="0" smtClean="0"/>
                <a:t>Counting – cardinality, strategies, counting out of a larger group, counting objects that cannot be moved</a:t>
              </a:r>
            </a:p>
            <a:p>
              <a:pPr algn="ctr"/>
              <a:r>
                <a:rPr lang="en-GB" sz="1000" dirty="0" smtClean="0"/>
                <a:t>Comparing numbers up to 8, then 9 and 10.</a:t>
              </a:r>
            </a:p>
            <a:p>
              <a:pPr algn="ctr"/>
              <a:r>
                <a:rPr lang="en-GB" sz="1000" dirty="0" smtClean="0"/>
                <a:t>Doubles</a:t>
              </a:r>
              <a:endParaRPr lang="en-GB" sz="1000" dirty="0"/>
            </a:p>
            <a:p>
              <a:endParaRPr lang="en-GB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723302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1901</TotalTime>
  <Words>291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Twinkl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Liberty Fletcher Gardiner</dc:creator>
  <cp:lastModifiedBy>Liberty Fletcher Gardiner</cp:lastModifiedBy>
  <cp:revision>135</cp:revision>
  <dcterms:created xsi:type="dcterms:W3CDTF">2023-02-18T13:43:39Z</dcterms:created>
  <dcterms:modified xsi:type="dcterms:W3CDTF">2023-02-23T16:17:37Z</dcterms:modified>
</cp:coreProperties>
</file>