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95" r:id="rId2"/>
    <p:sldId id="292" r:id="rId3"/>
    <p:sldId id="303" r:id="rId4"/>
    <p:sldId id="297" r:id="rId5"/>
    <p:sldId id="274" r:id="rId6"/>
    <p:sldId id="302" r:id="rId7"/>
    <p:sldId id="275" r:id="rId8"/>
    <p:sldId id="293" r:id="rId9"/>
    <p:sldId id="273" r:id="rId10"/>
    <p:sldId id="265" r:id="rId11"/>
    <p:sldId id="291" r:id="rId12"/>
    <p:sldId id="301" r:id="rId13"/>
    <p:sldId id="263" r:id="rId14"/>
  </p:sldIdLst>
  <p:sldSz cx="9144000" cy="6858000" type="screen4x3"/>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FFBD"/>
    <a:srgbClr val="F6EB16"/>
    <a:srgbClr val="F0D7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34FDEC-B135-0B43-0F0D-15C328585D74}" v="368" dt="2022-09-17T18:23:22.428"/>
    <p1510:client id="{6B04A84E-693A-8462-BE42-234727CEEB7F}" v="831" dt="2022-09-17T18:41:47.628"/>
    <p1510:client id="{8716D82F-E602-380E-A41E-C73746C496F3}" v="418" dt="2022-09-22T15:42:55.808"/>
    <p1510:client id="{AA4D4242-A5CD-4F49-5BBF-A7A8A2C3F300}" v="1072" dt="2022-09-20T17:05:34.9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2"/>
    <p:restoredTop sz="94660"/>
  </p:normalViewPr>
  <p:slideViewPr>
    <p:cSldViewPr>
      <p:cViewPr varScale="1">
        <p:scale>
          <a:sx n="115" d="100"/>
          <a:sy n="115" d="100"/>
        </p:scale>
        <p:origin x="149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8475"/>
          </a:xfrm>
          <a:prstGeom prst="rect">
            <a:avLst/>
          </a:prstGeom>
        </p:spPr>
        <p:txBody>
          <a:bodyPr vert="horz" lIns="91440" tIns="45720" rIns="91440" bIns="45720" rtlCol="0"/>
          <a:lstStyle>
            <a:lvl1pPr algn="r">
              <a:defRPr sz="1200"/>
            </a:lvl1pPr>
          </a:lstStyle>
          <a:p>
            <a:fld id="{2A9FBCBE-25AB-4811-ACF1-D4FA7B303A1C}" type="datetimeFigureOut">
              <a:rPr lang="en-GB" smtClean="0"/>
              <a:t>22/09/2022</a:t>
            </a:fld>
            <a:endParaRPr lang="en-GB"/>
          </a:p>
        </p:txBody>
      </p:sp>
      <p:sp>
        <p:nvSpPr>
          <p:cNvPr id="4" name="Footer Placeholder 3"/>
          <p:cNvSpPr>
            <a:spLocks noGrp="1"/>
          </p:cNvSpPr>
          <p:nvPr>
            <p:ph type="ftr" sz="quarter" idx="2"/>
          </p:nvPr>
        </p:nvSpPr>
        <p:spPr>
          <a:xfrm>
            <a:off x="0" y="9447213"/>
            <a:ext cx="2971800"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447213"/>
            <a:ext cx="2971800" cy="498475"/>
          </a:xfrm>
          <a:prstGeom prst="rect">
            <a:avLst/>
          </a:prstGeom>
        </p:spPr>
        <p:txBody>
          <a:bodyPr vert="horz" lIns="91440" tIns="45720" rIns="91440" bIns="45720" rtlCol="0" anchor="b"/>
          <a:lstStyle>
            <a:lvl1pPr algn="r">
              <a:defRPr sz="1200"/>
            </a:lvl1pPr>
          </a:lstStyle>
          <a:p>
            <a:fld id="{7016F3DB-7038-43D0-B32B-ED8680176329}" type="slidenum">
              <a:rPr lang="en-GB" smtClean="0"/>
              <a:t>‹#›</a:t>
            </a:fld>
            <a:endParaRPr lang="en-GB"/>
          </a:p>
        </p:txBody>
      </p:sp>
    </p:spTree>
    <p:extLst>
      <p:ext uri="{BB962C8B-B14F-4D97-AF65-F5344CB8AC3E}">
        <p14:creationId xmlns:p14="http://schemas.microsoft.com/office/powerpoint/2010/main" val="870842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9EC05128-A38C-448E-9104-A5E9E95A7652}" type="datetimeFigureOut">
              <a:rPr lang="en-GB" smtClean="0"/>
              <a:t>22/09/2022</a:t>
            </a:fld>
            <a:endParaRPr lang="en-GB"/>
          </a:p>
        </p:txBody>
      </p:sp>
      <p:sp>
        <p:nvSpPr>
          <p:cNvPr id="4" name="Slide Image Placeholder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87C89F60-1A11-49B6-A487-995FBDDF231B}" type="slidenum">
              <a:rPr lang="en-GB" smtClean="0"/>
              <a:t>‹#›</a:t>
            </a:fld>
            <a:endParaRPr lang="en-GB"/>
          </a:p>
        </p:txBody>
      </p:sp>
    </p:spTree>
    <p:extLst>
      <p:ext uri="{BB962C8B-B14F-4D97-AF65-F5344CB8AC3E}">
        <p14:creationId xmlns:p14="http://schemas.microsoft.com/office/powerpoint/2010/main" val="89503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C89F60-1A11-49B6-A487-995FBDDF231B}" type="slidenum">
              <a:rPr lang="en-GB" smtClean="0"/>
              <a:t>8</a:t>
            </a:fld>
            <a:endParaRPr lang="en-GB"/>
          </a:p>
        </p:txBody>
      </p:sp>
    </p:spTree>
    <p:extLst>
      <p:ext uri="{BB962C8B-B14F-4D97-AF65-F5344CB8AC3E}">
        <p14:creationId xmlns:p14="http://schemas.microsoft.com/office/powerpoint/2010/main" val="2939420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A590F0-9355-471A-B984-B933FFCBB9B5}" type="datetimeFigureOut">
              <a:rPr lang="en-GB" smtClean="0"/>
              <a:pPr/>
              <a:t>22/09/2022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5D3048-51B5-43DB-935F-FACD1C63E33D}" type="slidenum">
              <a:rPr lang="en-GB" smtClean="0"/>
              <a:pPr/>
              <a:t>‹#›</a:t>
            </a:fld>
            <a:endParaRPr lang="en-GB"/>
          </a:p>
        </p:txBody>
      </p:sp>
    </p:spTree>
    <p:extLst>
      <p:ext uri="{BB962C8B-B14F-4D97-AF65-F5344CB8AC3E}">
        <p14:creationId xmlns:p14="http://schemas.microsoft.com/office/powerpoint/2010/main" val="1848962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EA590F0-9355-471A-B984-B933FFCBB9B5}" type="datetimeFigureOut">
              <a:rPr lang="en-GB" smtClean="0"/>
              <a:pPr/>
              <a:t>22/09/2022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5D3048-51B5-43DB-935F-FACD1C63E33D}" type="slidenum">
              <a:rPr lang="en-GB" smtClean="0"/>
              <a:pPr/>
              <a:t>‹#›</a:t>
            </a:fld>
            <a:endParaRPr lang="en-GB"/>
          </a:p>
        </p:txBody>
      </p:sp>
    </p:spTree>
    <p:extLst>
      <p:ext uri="{BB962C8B-B14F-4D97-AF65-F5344CB8AC3E}">
        <p14:creationId xmlns:p14="http://schemas.microsoft.com/office/powerpoint/2010/main" val="3297765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EA590F0-9355-471A-B984-B933FFCBB9B5}" type="datetimeFigureOut">
              <a:rPr lang="en-GB" smtClean="0"/>
              <a:pPr/>
              <a:t>22/09/2022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5D3048-51B5-43DB-935F-FACD1C63E33D}" type="slidenum">
              <a:rPr lang="en-GB" smtClean="0"/>
              <a:pPr/>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67184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EA590F0-9355-471A-B984-B933FFCBB9B5}" type="datetimeFigureOut">
              <a:rPr lang="en-GB" smtClean="0"/>
              <a:pPr/>
              <a:t>22/09/2022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5D3048-51B5-43DB-935F-FACD1C63E33D}" type="slidenum">
              <a:rPr lang="en-GB" smtClean="0"/>
              <a:pPr/>
              <a:t>‹#›</a:t>
            </a:fld>
            <a:endParaRPr lang="en-GB"/>
          </a:p>
        </p:txBody>
      </p:sp>
    </p:spTree>
    <p:extLst>
      <p:ext uri="{BB962C8B-B14F-4D97-AF65-F5344CB8AC3E}">
        <p14:creationId xmlns:p14="http://schemas.microsoft.com/office/powerpoint/2010/main" val="1143839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EA590F0-9355-471A-B984-B933FFCBB9B5}" type="datetimeFigureOut">
              <a:rPr lang="en-GB" smtClean="0"/>
              <a:pPr/>
              <a:t>22/09/2022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5D3048-51B5-43DB-935F-FACD1C63E33D}" type="slidenum">
              <a:rPr lang="en-GB" smtClean="0"/>
              <a:pPr/>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5739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EA590F0-9355-471A-B984-B933FFCBB9B5}" type="datetimeFigureOut">
              <a:rPr lang="en-GB" smtClean="0"/>
              <a:pPr/>
              <a:t>22/09/2022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5D3048-51B5-43DB-935F-FACD1C63E33D}" type="slidenum">
              <a:rPr lang="en-GB" smtClean="0"/>
              <a:pPr/>
              <a:t>‹#›</a:t>
            </a:fld>
            <a:endParaRPr lang="en-GB"/>
          </a:p>
        </p:txBody>
      </p:sp>
    </p:spTree>
    <p:extLst>
      <p:ext uri="{BB962C8B-B14F-4D97-AF65-F5344CB8AC3E}">
        <p14:creationId xmlns:p14="http://schemas.microsoft.com/office/powerpoint/2010/main" val="1747773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A590F0-9355-471A-B984-B933FFCBB9B5}" type="datetimeFigureOut">
              <a:rPr lang="en-GB" smtClean="0"/>
              <a:pPr/>
              <a:t>22/09/2022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5D3048-51B5-43DB-935F-FACD1C63E33D}" type="slidenum">
              <a:rPr lang="en-GB" smtClean="0"/>
              <a:pPr/>
              <a:t>‹#›</a:t>
            </a:fld>
            <a:endParaRPr lang="en-GB"/>
          </a:p>
        </p:txBody>
      </p:sp>
    </p:spTree>
    <p:extLst>
      <p:ext uri="{BB962C8B-B14F-4D97-AF65-F5344CB8AC3E}">
        <p14:creationId xmlns:p14="http://schemas.microsoft.com/office/powerpoint/2010/main" val="2086539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A590F0-9355-471A-B984-B933FFCBB9B5}" type="datetimeFigureOut">
              <a:rPr lang="en-GB" smtClean="0"/>
              <a:pPr/>
              <a:t>22/09/2022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5D3048-51B5-43DB-935F-FACD1C63E33D}" type="slidenum">
              <a:rPr lang="en-GB" smtClean="0"/>
              <a:pPr/>
              <a:t>‹#›</a:t>
            </a:fld>
            <a:endParaRPr lang="en-GB"/>
          </a:p>
        </p:txBody>
      </p:sp>
    </p:spTree>
    <p:extLst>
      <p:ext uri="{BB962C8B-B14F-4D97-AF65-F5344CB8AC3E}">
        <p14:creationId xmlns:p14="http://schemas.microsoft.com/office/powerpoint/2010/main" val="4262027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A590F0-9355-471A-B984-B933FFCBB9B5}" type="datetimeFigureOut">
              <a:rPr lang="en-GB" smtClean="0"/>
              <a:pPr/>
              <a:t>22/09/2022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5D3048-51B5-43DB-935F-FACD1C63E33D}" type="slidenum">
              <a:rPr lang="en-GB" smtClean="0"/>
              <a:pPr/>
              <a:t>‹#›</a:t>
            </a:fld>
            <a:endParaRPr lang="en-GB"/>
          </a:p>
        </p:txBody>
      </p:sp>
    </p:spTree>
    <p:extLst>
      <p:ext uri="{BB962C8B-B14F-4D97-AF65-F5344CB8AC3E}">
        <p14:creationId xmlns:p14="http://schemas.microsoft.com/office/powerpoint/2010/main" val="855749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EA590F0-9355-471A-B984-B933FFCBB9B5}" type="datetimeFigureOut">
              <a:rPr lang="en-GB" smtClean="0"/>
              <a:pPr/>
              <a:t>22/09/2022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5D3048-51B5-43DB-935F-FACD1C63E33D}" type="slidenum">
              <a:rPr lang="en-GB" smtClean="0"/>
              <a:pPr/>
              <a:t>‹#›</a:t>
            </a:fld>
            <a:endParaRPr lang="en-GB"/>
          </a:p>
        </p:txBody>
      </p:sp>
    </p:spTree>
    <p:extLst>
      <p:ext uri="{BB962C8B-B14F-4D97-AF65-F5344CB8AC3E}">
        <p14:creationId xmlns:p14="http://schemas.microsoft.com/office/powerpoint/2010/main" val="174956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A590F0-9355-471A-B984-B933FFCBB9B5}" type="datetimeFigureOut">
              <a:rPr lang="en-GB" smtClean="0"/>
              <a:pPr/>
              <a:t>22/09/2022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5D3048-51B5-43DB-935F-FACD1C63E33D}" type="slidenum">
              <a:rPr lang="en-GB" smtClean="0"/>
              <a:pPr/>
              <a:t>‹#›</a:t>
            </a:fld>
            <a:endParaRPr lang="en-GB"/>
          </a:p>
        </p:txBody>
      </p:sp>
    </p:spTree>
    <p:extLst>
      <p:ext uri="{BB962C8B-B14F-4D97-AF65-F5344CB8AC3E}">
        <p14:creationId xmlns:p14="http://schemas.microsoft.com/office/powerpoint/2010/main" val="249761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A590F0-9355-471A-B984-B933FFCBB9B5}" type="datetimeFigureOut">
              <a:rPr lang="en-GB" smtClean="0"/>
              <a:pPr/>
              <a:t>22/09/2022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5D3048-51B5-43DB-935F-FACD1C63E33D}" type="slidenum">
              <a:rPr lang="en-GB" smtClean="0"/>
              <a:pPr/>
              <a:t>‹#›</a:t>
            </a:fld>
            <a:endParaRPr lang="en-GB"/>
          </a:p>
        </p:txBody>
      </p:sp>
    </p:spTree>
    <p:extLst>
      <p:ext uri="{BB962C8B-B14F-4D97-AF65-F5344CB8AC3E}">
        <p14:creationId xmlns:p14="http://schemas.microsoft.com/office/powerpoint/2010/main" val="865255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A590F0-9355-471A-B984-B933FFCBB9B5}" type="datetimeFigureOut">
              <a:rPr lang="en-GB" smtClean="0"/>
              <a:pPr/>
              <a:t>22/09/2022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5D3048-51B5-43DB-935F-FACD1C63E33D}" type="slidenum">
              <a:rPr lang="en-GB" smtClean="0"/>
              <a:pPr/>
              <a:t>‹#›</a:t>
            </a:fld>
            <a:endParaRPr lang="en-GB"/>
          </a:p>
        </p:txBody>
      </p:sp>
    </p:spTree>
    <p:extLst>
      <p:ext uri="{BB962C8B-B14F-4D97-AF65-F5344CB8AC3E}">
        <p14:creationId xmlns:p14="http://schemas.microsoft.com/office/powerpoint/2010/main" val="1689658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590F0-9355-471A-B984-B933FFCBB9B5}" type="datetimeFigureOut">
              <a:rPr lang="en-GB" smtClean="0"/>
              <a:pPr/>
              <a:t>22/09/2022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95D3048-51B5-43DB-935F-FACD1C63E33D}" type="slidenum">
              <a:rPr lang="en-GB" smtClean="0"/>
              <a:pPr/>
              <a:t>‹#›</a:t>
            </a:fld>
            <a:endParaRPr lang="en-GB"/>
          </a:p>
        </p:txBody>
      </p:sp>
    </p:spTree>
    <p:extLst>
      <p:ext uri="{BB962C8B-B14F-4D97-AF65-F5344CB8AC3E}">
        <p14:creationId xmlns:p14="http://schemas.microsoft.com/office/powerpoint/2010/main" val="3746885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EA590F0-9355-471A-B984-B933FFCBB9B5}" type="datetimeFigureOut">
              <a:rPr lang="en-GB" smtClean="0"/>
              <a:pPr/>
              <a:t>22/09/2022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5D3048-51B5-43DB-935F-FACD1C63E33D}" type="slidenum">
              <a:rPr lang="en-GB" smtClean="0"/>
              <a:pPr/>
              <a:t>‹#›</a:t>
            </a:fld>
            <a:endParaRPr lang="en-GB"/>
          </a:p>
        </p:txBody>
      </p:sp>
    </p:spTree>
    <p:extLst>
      <p:ext uri="{BB962C8B-B14F-4D97-AF65-F5344CB8AC3E}">
        <p14:creationId xmlns:p14="http://schemas.microsoft.com/office/powerpoint/2010/main" val="458397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EA590F0-9355-471A-B984-B933FFCBB9B5}" type="datetimeFigureOut">
              <a:rPr lang="en-GB" smtClean="0"/>
              <a:pPr/>
              <a:t>22/09/2022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5D3048-51B5-43DB-935F-FACD1C63E33D}" type="slidenum">
              <a:rPr lang="en-GB" smtClean="0"/>
              <a:pPr/>
              <a:t>‹#›</a:t>
            </a:fld>
            <a:endParaRPr lang="en-GB"/>
          </a:p>
        </p:txBody>
      </p:sp>
    </p:spTree>
    <p:extLst>
      <p:ext uri="{BB962C8B-B14F-4D97-AF65-F5344CB8AC3E}">
        <p14:creationId xmlns:p14="http://schemas.microsoft.com/office/powerpoint/2010/main" val="514609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A590F0-9355-471A-B984-B933FFCBB9B5}" type="datetimeFigureOut">
              <a:rPr lang="en-GB" smtClean="0"/>
              <a:pPr/>
              <a:t>22/09/2022</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995D3048-51B5-43DB-935F-FACD1C63E33D}" type="slidenum">
              <a:rPr lang="en-GB" smtClean="0"/>
              <a:pPr/>
              <a:t>‹#›</a:t>
            </a:fld>
            <a:endParaRPr lang="en-GB"/>
          </a:p>
        </p:txBody>
      </p:sp>
    </p:spTree>
    <p:extLst>
      <p:ext uri="{BB962C8B-B14F-4D97-AF65-F5344CB8AC3E}">
        <p14:creationId xmlns:p14="http://schemas.microsoft.com/office/powerpoint/2010/main" val="1507637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13" Type="http://schemas.microsoft.com/office/2007/relationships/hdphoto" Target="../media/hdphoto1.wdp"/><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wmf"/><Relationship Id="rId11" Type="http://schemas.openxmlformats.org/officeDocument/2006/relationships/image" Target="../media/image13.png"/><Relationship Id="rId5" Type="http://schemas.openxmlformats.org/officeDocument/2006/relationships/image" Target="../media/image9.wmf"/><Relationship Id="rId10" Type="http://schemas.microsoft.com/office/2007/relationships/hdphoto" Target="../media/hdphoto4.wdp"/><Relationship Id="rId4" Type="http://schemas.microsoft.com/office/2007/relationships/hdphoto" Target="../media/hdphoto2.wdp"/><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hyperlink" Target="mailto:enquiries@redfieldedgeprimary.co.u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hyperlink" Target="https://www.youtube.com/watch?v=4KtifCNlYy4" TargetMode="Externa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564904"/>
            <a:ext cx="4161485" cy="1646302"/>
          </a:xfrm>
        </p:spPr>
        <p:txBody>
          <a:bodyPr/>
          <a:lstStyle/>
          <a:p>
            <a:r>
              <a:rPr lang="en-GB" dirty="0"/>
              <a:t>Welcome to Holly</a:t>
            </a:r>
            <a:br>
              <a:rPr lang="en-GB" dirty="0"/>
            </a:br>
            <a:endParaRPr lang="en-GB" dirty="0"/>
          </a:p>
        </p:txBody>
      </p:sp>
      <p:pic>
        <p:nvPicPr>
          <p:cNvPr id="4"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16016" b="32031" l="14495" r="23646"/>
                    </a14:imgEffect>
                  </a14:imgLayer>
                </a14:imgProps>
              </a:ext>
              <a:ext uri="{28A0092B-C50C-407E-A947-70E740481C1C}">
                <a14:useLocalDpi xmlns:a14="http://schemas.microsoft.com/office/drawing/2010/main" val="0"/>
              </a:ext>
            </a:extLst>
          </a:blip>
          <a:srcRect l="14613" t="15066" r="76016" b="67460"/>
          <a:stretch/>
        </p:blipFill>
        <p:spPr bwMode="auto">
          <a:xfrm>
            <a:off x="4932040" y="1268760"/>
            <a:ext cx="3777496"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E124AF44-0690-B7B1-5BC6-B16186421C00}"/>
              </a:ext>
            </a:extLst>
          </p:cNvPr>
          <p:cNvSpPr txBox="1"/>
          <p:nvPr/>
        </p:nvSpPr>
        <p:spPr>
          <a:xfrm>
            <a:off x="661737" y="5276706"/>
            <a:ext cx="475297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solidFill>
                  <a:srgbClr val="FF0000"/>
                </a:solidFill>
              </a:rPr>
              <a:t>Please label your children's clothes/water bottles/ lunch boxes!!</a:t>
            </a:r>
          </a:p>
        </p:txBody>
      </p:sp>
    </p:spTree>
    <p:extLst>
      <p:ext uri="{BB962C8B-B14F-4D97-AF65-F5344CB8AC3E}">
        <p14:creationId xmlns:p14="http://schemas.microsoft.com/office/powerpoint/2010/main" val="3315900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88094" y="916080"/>
            <a:ext cx="8229600" cy="5311775"/>
          </a:xfrm>
          <a:prstGeom prst="rect">
            <a:avLst/>
          </a:prstGeom>
          <a:noFill/>
          <a:ln w="9525">
            <a:noFill/>
            <a:miter lim="800000"/>
            <a:headEnd/>
            <a:tailEnd/>
          </a:ln>
        </p:spPr>
        <p:txBody>
          <a:bodyPr/>
          <a:lstStyle/>
          <a:p>
            <a:pPr marL="342900" indent="-342900" algn="ctr">
              <a:lnSpc>
                <a:spcPct val="80000"/>
              </a:lnSpc>
              <a:spcBef>
                <a:spcPct val="20000"/>
              </a:spcBef>
              <a:defRPr/>
            </a:pPr>
            <a:endParaRPr lang="en-GB" sz="1600" kern="0" dirty="0">
              <a:solidFill>
                <a:srgbClr val="00B050"/>
              </a:solidFill>
            </a:endParaRPr>
          </a:p>
          <a:p>
            <a:pPr marL="342900" indent="-342900" algn="ctr">
              <a:lnSpc>
                <a:spcPct val="80000"/>
              </a:lnSpc>
              <a:spcBef>
                <a:spcPct val="20000"/>
              </a:spcBef>
              <a:defRPr/>
            </a:pPr>
            <a:r>
              <a:rPr lang="en-GB" sz="3600" kern="0" dirty="0">
                <a:solidFill>
                  <a:srgbClr val="00B050"/>
                </a:solidFill>
                <a:latin typeface="Calibri" panose="020F0502020204030204" pitchFamily="34" charset="0"/>
                <a:cs typeface="Calibri" panose="020F0502020204030204" pitchFamily="34" charset="0"/>
              </a:rPr>
              <a:t>Children need to learn how to learn!</a:t>
            </a:r>
          </a:p>
          <a:p>
            <a:pPr marL="342900" indent="-342900" algn="ctr">
              <a:lnSpc>
                <a:spcPct val="80000"/>
              </a:lnSpc>
              <a:spcBef>
                <a:spcPct val="20000"/>
              </a:spcBef>
              <a:defRPr/>
            </a:pPr>
            <a:r>
              <a:rPr lang="en-GB" sz="1600" kern="0" dirty="0">
                <a:solidFill>
                  <a:srgbClr val="00B050"/>
                </a:solidFill>
                <a:latin typeface="Calibri" panose="020F0502020204030204" pitchFamily="34" charset="0"/>
                <a:cs typeface="Calibri" panose="020F0502020204030204" pitchFamily="34" charset="0"/>
              </a:rPr>
              <a:t>We will be continuing to encourage the children to develop the following skills:</a:t>
            </a:r>
            <a:endParaRPr lang="en-GB" sz="1600" b="1" kern="0" dirty="0">
              <a:solidFill>
                <a:srgbClr val="00B050"/>
              </a:solidFill>
              <a:latin typeface="Calibri" panose="020F0502020204030204" pitchFamily="34" charset="0"/>
              <a:cs typeface="Calibri" panose="020F0502020204030204" pitchFamily="34" charset="0"/>
            </a:endParaRPr>
          </a:p>
          <a:p>
            <a:pPr marL="342900" indent="-342900">
              <a:lnSpc>
                <a:spcPct val="80000"/>
              </a:lnSpc>
              <a:spcBef>
                <a:spcPct val="20000"/>
              </a:spcBef>
              <a:buFontTx/>
              <a:buChar char="•"/>
              <a:defRPr/>
            </a:pPr>
            <a:endParaRPr lang="en-GB" sz="1600" b="1" kern="0" dirty="0">
              <a:solidFill>
                <a:srgbClr val="00B050"/>
              </a:solidFill>
              <a:latin typeface="Calibri" panose="020F0502020204030204" pitchFamily="34" charset="0"/>
              <a:cs typeface="Calibri" panose="020F0502020204030204" pitchFamily="34" charset="0"/>
            </a:endParaRPr>
          </a:p>
          <a:p>
            <a:pPr marL="342900" indent="-342900">
              <a:lnSpc>
                <a:spcPct val="80000"/>
              </a:lnSpc>
              <a:spcBef>
                <a:spcPct val="20000"/>
              </a:spcBef>
              <a:defRPr/>
            </a:pPr>
            <a:endParaRPr lang="en-GB" altLang="zh-CN" sz="1600" kern="0" dirty="0">
              <a:solidFill>
                <a:srgbClr val="00B050"/>
              </a:solidFill>
              <a:latin typeface="Calibri" panose="020F0502020204030204" pitchFamily="34" charset="0"/>
              <a:ea typeface="宋体" pitchFamily="2" charset="-122"/>
              <a:cs typeface="Calibri" panose="020F0502020204030204" pitchFamily="34" charset="0"/>
            </a:endParaRPr>
          </a:p>
        </p:txBody>
      </p:sp>
      <p:sp>
        <p:nvSpPr>
          <p:cNvPr id="6" name="TextBox 5"/>
          <p:cNvSpPr txBox="1"/>
          <p:nvPr/>
        </p:nvSpPr>
        <p:spPr>
          <a:xfrm>
            <a:off x="-330605" y="243009"/>
            <a:ext cx="6485655" cy="769441"/>
          </a:xfrm>
          <a:prstGeom prst="rect">
            <a:avLst/>
          </a:prstGeom>
          <a:noFill/>
        </p:spPr>
        <p:txBody>
          <a:bodyPr wrap="square" rtlCol="0">
            <a:spAutoFit/>
          </a:bodyPr>
          <a:lstStyle/>
          <a:p>
            <a:pPr algn="ctr"/>
            <a:r>
              <a:rPr lang="en-GB" sz="4400" b="1" u="sng" dirty="0">
                <a:solidFill>
                  <a:srgbClr val="00B050"/>
                </a:solidFill>
                <a:latin typeface="Calibri" panose="020F0502020204030204" pitchFamily="34" charset="0"/>
                <a:cs typeface="Calibri" panose="020F0502020204030204" pitchFamily="34" charset="0"/>
              </a:rPr>
              <a:t>Teaching and Learning</a:t>
            </a:r>
          </a:p>
        </p:txBody>
      </p:sp>
      <p:pic>
        <p:nvPicPr>
          <p:cNvPr id="8" name="Picture 7"/>
          <p:cNvPicPr/>
          <p:nvPr/>
        </p:nvPicPr>
        <p:blipFill>
          <a:blip r:embed="rId2" cstate="print"/>
          <a:srcRect/>
          <a:stretch>
            <a:fillRect/>
          </a:stretch>
        </p:blipFill>
        <p:spPr bwMode="auto">
          <a:xfrm>
            <a:off x="401296" y="2200348"/>
            <a:ext cx="1247775" cy="1219200"/>
          </a:xfrm>
          <a:prstGeom prst="rect">
            <a:avLst/>
          </a:prstGeom>
          <a:noFill/>
          <a:ln w="9525">
            <a:noFill/>
            <a:miter lim="800000"/>
            <a:headEnd/>
            <a:tailEnd/>
          </a:ln>
        </p:spPr>
      </p:pic>
      <p:pic>
        <p:nvPicPr>
          <p:cNvPr id="9" name="Picture 8"/>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Lst>
          </a:blip>
          <a:srcRect/>
          <a:stretch>
            <a:fillRect/>
          </a:stretch>
        </p:blipFill>
        <p:spPr bwMode="auto">
          <a:xfrm>
            <a:off x="2329852" y="2753458"/>
            <a:ext cx="1562100" cy="1304925"/>
          </a:xfrm>
          <a:prstGeom prst="rect">
            <a:avLst/>
          </a:prstGeom>
          <a:noFill/>
          <a:ln w="9525">
            <a:noFill/>
            <a:miter lim="800000"/>
            <a:headEnd/>
            <a:tailEnd/>
          </a:ln>
        </p:spPr>
      </p:pic>
      <p:pic>
        <p:nvPicPr>
          <p:cNvPr id="10" name="Picture 9" descr="MC900203156[1]"/>
          <p:cNvPicPr/>
          <p:nvPr/>
        </p:nvPicPr>
        <p:blipFill>
          <a:blip r:embed="rId5" cstate="print"/>
          <a:srcRect/>
          <a:stretch>
            <a:fillRect/>
          </a:stretch>
        </p:blipFill>
        <p:spPr bwMode="auto">
          <a:xfrm>
            <a:off x="506988" y="4520580"/>
            <a:ext cx="1400175" cy="1609725"/>
          </a:xfrm>
          <a:prstGeom prst="rect">
            <a:avLst/>
          </a:prstGeom>
          <a:noFill/>
          <a:ln w="9525">
            <a:noFill/>
            <a:miter lim="800000"/>
            <a:headEnd/>
            <a:tailEnd/>
          </a:ln>
        </p:spPr>
      </p:pic>
      <p:pic>
        <p:nvPicPr>
          <p:cNvPr id="11" name="Picture 10" descr="MC900133537[1]"/>
          <p:cNvPicPr/>
          <p:nvPr/>
        </p:nvPicPr>
        <p:blipFill>
          <a:blip r:embed="rId6" cstate="print"/>
          <a:srcRect/>
          <a:stretch>
            <a:fillRect/>
          </a:stretch>
        </p:blipFill>
        <p:spPr bwMode="auto">
          <a:xfrm>
            <a:off x="6509716" y="4958126"/>
            <a:ext cx="1590675" cy="1428750"/>
          </a:xfrm>
          <a:prstGeom prst="rect">
            <a:avLst/>
          </a:prstGeom>
          <a:noFill/>
          <a:ln w="9525">
            <a:noFill/>
            <a:miter lim="800000"/>
            <a:headEnd/>
            <a:tailEnd/>
          </a:ln>
        </p:spPr>
      </p:pic>
      <p:pic>
        <p:nvPicPr>
          <p:cNvPr id="12" name="Picture 11"/>
          <p:cNvPicPr/>
          <p:nvPr/>
        </p:nvPicPr>
        <p:blipFill>
          <a:blip r:embed="rId7" cstate="print">
            <a:extLst>
              <a:ext uri="{BEBA8EAE-BF5A-486C-A8C5-ECC9F3942E4B}">
                <a14:imgProps xmlns:a14="http://schemas.microsoft.com/office/drawing/2010/main">
                  <a14:imgLayer r:embed="rId8">
                    <a14:imgEffect>
                      <a14:backgroundRemoval t="0" b="99738" l="4200" r="100000">
                        <a14:foregroundMark x1="45600" y1="27822" x2="45600" y2="27822"/>
                        <a14:foregroundMark x1="64600" y1="23622" x2="64600" y2="23622"/>
                        <a14:foregroundMark x1="65200" y1="18373" x2="65200" y2="18373"/>
                        <a14:foregroundMark x1="65600" y1="14961" x2="65600" y2="14961"/>
                        <a14:foregroundMark x1="66800" y1="15223" x2="66800" y2="15223"/>
                        <a14:foregroundMark x1="67800" y1="16273" x2="67800" y2="16273"/>
                        <a14:foregroundMark x1="69200" y1="16010" x2="69200" y2="16010"/>
                        <a14:foregroundMark x1="69800" y1="16010" x2="69800" y2="16010"/>
                        <a14:foregroundMark x1="64600" y1="20997" x2="64600" y2="20997"/>
                        <a14:foregroundMark x1="62800" y1="18635" x2="62800" y2="18635"/>
                        <a14:foregroundMark x1="62800" y1="16273" x2="62800" y2="16273"/>
                        <a14:foregroundMark x1="61600" y1="18898" x2="61600" y2="18898"/>
                        <a14:foregroundMark x1="60600" y1="19685" x2="60600" y2="19685"/>
                        <a14:foregroundMark x1="60000" y1="21260" x2="60000" y2="21260"/>
                        <a14:foregroundMark x1="60000" y1="22572" x2="60000" y2="22572"/>
                        <a14:foregroundMark x1="72400" y1="20472" x2="72400" y2="20472"/>
                        <a14:foregroundMark x1="45600" y1="29134" x2="45600" y2="29134"/>
                        <a14:foregroundMark x1="42800" y1="28871" x2="42800" y2="28871"/>
                        <a14:foregroundMark x1="41000" y1="28609" x2="41000" y2="28609"/>
                        <a14:foregroundMark x1="40200" y1="27559" x2="40200" y2="27559"/>
                      </a14:backgroundRemoval>
                    </a14:imgEffect>
                  </a14:imgLayer>
                </a14:imgProps>
              </a:ext>
            </a:extLst>
          </a:blip>
          <a:srcRect/>
          <a:stretch>
            <a:fillRect/>
          </a:stretch>
        </p:blipFill>
        <p:spPr bwMode="auto">
          <a:xfrm>
            <a:off x="4109442" y="4565689"/>
            <a:ext cx="1485900" cy="1237615"/>
          </a:xfrm>
          <a:prstGeom prst="rect">
            <a:avLst/>
          </a:prstGeom>
          <a:noFill/>
          <a:ln w="9525">
            <a:noFill/>
            <a:miter lim="800000"/>
            <a:headEnd/>
            <a:tailEnd/>
          </a:ln>
        </p:spPr>
      </p:pic>
      <p:pic>
        <p:nvPicPr>
          <p:cNvPr id="13" name="Picture 12"/>
          <p:cNvPicPr/>
          <p:nvPr/>
        </p:nvPicPr>
        <p:blipFill>
          <a:blip r:embed="rId9" cstate="print">
            <a:extLst>
              <a:ext uri="{BEBA8EAE-BF5A-486C-A8C5-ECC9F3942E4B}">
                <a14:imgProps xmlns:a14="http://schemas.microsoft.com/office/drawing/2010/main">
                  <a14:imgLayer r:embed="rId10">
                    <a14:imgEffect>
                      <a14:backgroundRemoval t="0" b="100000" l="0" r="97778">
                        <a14:foregroundMark x1="44889" y1="60123" x2="44889" y2="60123"/>
                        <a14:foregroundMark x1="37333" y1="57669" x2="37333" y2="57669"/>
                        <a14:foregroundMark x1="54222" y1="57055" x2="54222" y2="57055"/>
                        <a14:foregroundMark x1="65778" y1="55215" x2="65778" y2="55215"/>
                        <a14:backgroundMark x1="27556" y1="26380" x2="27556" y2="26380"/>
                        <a14:backgroundMark x1="12889" y1="28834" x2="12889" y2="28834"/>
                        <a14:backgroundMark x1="75556" y1="24540" x2="75556" y2="24540"/>
                        <a14:backgroundMark x1="91556" y1="47853" x2="91556" y2="47853"/>
                        <a14:backgroundMark x1="86222" y1="37423" x2="86222" y2="37423"/>
                      </a14:backgroundRemoval>
                    </a14:imgEffect>
                  </a14:imgLayer>
                </a14:imgProps>
              </a:ext>
            </a:extLst>
          </a:blip>
          <a:srcRect/>
          <a:stretch>
            <a:fillRect/>
          </a:stretch>
        </p:blipFill>
        <p:spPr bwMode="auto">
          <a:xfrm>
            <a:off x="4857001" y="2262261"/>
            <a:ext cx="1504950" cy="1095375"/>
          </a:xfrm>
          <a:prstGeom prst="rect">
            <a:avLst/>
          </a:prstGeom>
          <a:noFill/>
          <a:ln w="9525">
            <a:noFill/>
            <a:miter lim="800000"/>
            <a:headEnd/>
            <a:tailEnd/>
          </a:ln>
        </p:spPr>
      </p:pic>
      <p:pic>
        <p:nvPicPr>
          <p:cNvPr id="14" name="Picture 13"/>
          <p:cNvPicPr/>
          <p:nvPr/>
        </p:nvPicPr>
        <p:blipFill>
          <a:blip r:embed="rId11" cstate="print"/>
          <a:srcRect/>
          <a:stretch>
            <a:fillRect/>
          </a:stretch>
        </p:blipFill>
        <p:spPr bwMode="auto">
          <a:xfrm>
            <a:off x="6925920" y="2546127"/>
            <a:ext cx="1476375" cy="1543050"/>
          </a:xfrm>
          <a:prstGeom prst="rect">
            <a:avLst/>
          </a:prstGeom>
          <a:noFill/>
          <a:ln w="9525">
            <a:noFill/>
            <a:miter lim="800000"/>
            <a:headEnd/>
            <a:tailEnd/>
          </a:ln>
        </p:spPr>
      </p:pic>
      <p:sp>
        <p:nvSpPr>
          <p:cNvPr id="2" name="Rectangle 1"/>
          <p:cNvSpPr/>
          <p:nvPr/>
        </p:nvSpPr>
        <p:spPr>
          <a:xfrm>
            <a:off x="7202222" y="6130305"/>
            <a:ext cx="1136658" cy="646331"/>
          </a:xfrm>
          <a:prstGeom prst="rect">
            <a:avLst/>
          </a:prstGeom>
        </p:spPr>
        <p:txBody>
          <a:bodyPr wrap="none">
            <a:spAutoFit/>
          </a:bodyPr>
          <a:lstStyle/>
          <a:p>
            <a:pPr algn="ctr"/>
            <a:r>
              <a:rPr lang="en-GB" b="1" u="sng" dirty="0">
                <a:solidFill>
                  <a:schemeClr val="bg1"/>
                </a:solidFill>
                <a:latin typeface="Calibri" panose="020F0502020204030204" pitchFamily="34" charset="0"/>
                <a:cs typeface="Calibri" panose="020F0502020204030204" pitchFamily="34" charset="0"/>
              </a:rPr>
              <a:t>Tortoise</a:t>
            </a:r>
          </a:p>
          <a:p>
            <a:pPr algn="ctr"/>
            <a:r>
              <a:rPr lang="en-GB" b="1" dirty="0">
                <a:solidFill>
                  <a:schemeClr val="bg1"/>
                </a:solidFill>
                <a:latin typeface="Calibri" panose="020F0502020204030204" pitchFamily="34" charset="0"/>
                <a:cs typeface="Calibri" panose="020F0502020204030204" pitchFamily="34" charset="0"/>
              </a:rPr>
              <a:t>Resilience</a:t>
            </a:r>
            <a:endParaRPr lang="en-GB" dirty="0">
              <a:solidFill>
                <a:schemeClr val="bg1"/>
              </a:solidFill>
              <a:latin typeface="Calibri" panose="020F0502020204030204" pitchFamily="34" charset="0"/>
              <a:cs typeface="Calibri" panose="020F0502020204030204" pitchFamily="34" charset="0"/>
            </a:endParaRPr>
          </a:p>
        </p:txBody>
      </p:sp>
      <p:sp>
        <p:nvSpPr>
          <p:cNvPr id="3" name="Rectangle 2"/>
          <p:cNvSpPr/>
          <p:nvPr/>
        </p:nvSpPr>
        <p:spPr>
          <a:xfrm>
            <a:off x="166584" y="3373947"/>
            <a:ext cx="1863267" cy="646331"/>
          </a:xfrm>
          <a:prstGeom prst="rect">
            <a:avLst/>
          </a:prstGeom>
        </p:spPr>
        <p:txBody>
          <a:bodyPr wrap="none">
            <a:spAutoFit/>
          </a:bodyPr>
          <a:lstStyle/>
          <a:p>
            <a:pPr algn="ctr"/>
            <a:r>
              <a:rPr lang="en-GB" b="1" u="sng" dirty="0">
                <a:solidFill>
                  <a:srgbClr val="00B050"/>
                </a:solidFill>
                <a:latin typeface="Calibri" panose="020F0502020204030204" pitchFamily="34" charset="0"/>
                <a:cs typeface="Calibri" panose="020F0502020204030204" pitchFamily="34" charset="0"/>
              </a:rPr>
              <a:t>Owl</a:t>
            </a:r>
          </a:p>
          <a:p>
            <a:pPr algn="ctr"/>
            <a:r>
              <a:rPr lang="en-GB" dirty="0">
                <a:solidFill>
                  <a:srgbClr val="00B050"/>
                </a:solidFill>
                <a:latin typeface="Calibri" panose="020F0502020204030204" pitchFamily="34" charset="0"/>
                <a:cs typeface="Calibri" panose="020F0502020204030204" pitchFamily="34" charset="0"/>
              </a:rPr>
              <a:t>Strategic Planning</a:t>
            </a:r>
          </a:p>
        </p:txBody>
      </p:sp>
      <p:sp>
        <p:nvSpPr>
          <p:cNvPr id="15" name="Rectangle 14"/>
          <p:cNvSpPr/>
          <p:nvPr/>
        </p:nvSpPr>
        <p:spPr>
          <a:xfrm>
            <a:off x="2145306" y="4058383"/>
            <a:ext cx="1917512" cy="646331"/>
          </a:xfrm>
          <a:prstGeom prst="rect">
            <a:avLst/>
          </a:prstGeom>
        </p:spPr>
        <p:txBody>
          <a:bodyPr wrap="none">
            <a:spAutoFit/>
          </a:bodyPr>
          <a:lstStyle/>
          <a:p>
            <a:pPr algn="ctr"/>
            <a:r>
              <a:rPr lang="en-GB" b="1" u="sng" dirty="0">
                <a:solidFill>
                  <a:srgbClr val="00B050"/>
                </a:solidFill>
                <a:latin typeface="Calibri" panose="020F0502020204030204" pitchFamily="34" charset="0"/>
                <a:cs typeface="Calibri" panose="020F0502020204030204" pitchFamily="34" charset="0"/>
              </a:rPr>
              <a:t>Chameleon</a:t>
            </a:r>
          </a:p>
          <a:p>
            <a:pPr algn="ctr"/>
            <a:r>
              <a:rPr lang="en-GB" dirty="0">
                <a:solidFill>
                  <a:srgbClr val="00B050"/>
                </a:solidFill>
                <a:latin typeface="Calibri" panose="020F0502020204030204" pitchFamily="34" charset="0"/>
                <a:cs typeface="Calibri" panose="020F0502020204030204" pitchFamily="34" charset="0"/>
              </a:rPr>
              <a:t>Changing Learning</a:t>
            </a:r>
          </a:p>
        </p:txBody>
      </p:sp>
      <p:sp>
        <p:nvSpPr>
          <p:cNvPr id="16" name="Rectangle 15"/>
          <p:cNvSpPr/>
          <p:nvPr/>
        </p:nvSpPr>
        <p:spPr>
          <a:xfrm>
            <a:off x="340334" y="6036356"/>
            <a:ext cx="1077218" cy="646331"/>
          </a:xfrm>
          <a:prstGeom prst="rect">
            <a:avLst/>
          </a:prstGeom>
        </p:spPr>
        <p:txBody>
          <a:bodyPr wrap="none">
            <a:spAutoFit/>
          </a:bodyPr>
          <a:lstStyle/>
          <a:p>
            <a:pPr algn="ctr"/>
            <a:r>
              <a:rPr lang="en-GB" b="1" u="sng" dirty="0">
                <a:solidFill>
                  <a:srgbClr val="00B050"/>
                </a:solidFill>
                <a:latin typeface="Calibri" panose="020F0502020204030204" pitchFamily="34" charset="0"/>
                <a:cs typeface="Calibri" panose="020F0502020204030204" pitchFamily="34" charset="0"/>
              </a:rPr>
              <a:t>Unicorn</a:t>
            </a:r>
          </a:p>
          <a:p>
            <a:pPr algn="ctr"/>
            <a:r>
              <a:rPr lang="en-GB" dirty="0">
                <a:solidFill>
                  <a:srgbClr val="00B050"/>
                </a:solidFill>
                <a:latin typeface="Calibri" panose="020F0502020204030204" pitchFamily="34" charset="0"/>
                <a:cs typeface="Calibri" panose="020F0502020204030204" pitchFamily="34" charset="0"/>
              </a:rPr>
              <a:t>Creativity</a:t>
            </a:r>
          </a:p>
        </p:txBody>
      </p:sp>
      <p:sp>
        <p:nvSpPr>
          <p:cNvPr id="17" name="Rectangle 16"/>
          <p:cNvSpPr/>
          <p:nvPr/>
        </p:nvSpPr>
        <p:spPr>
          <a:xfrm>
            <a:off x="4222617" y="5767689"/>
            <a:ext cx="1494320" cy="923330"/>
          </a:xfrm>
          <a:prstGeom prst="rect">
            <a:avLst/>
          </a:prstGeom>
        </p:spPr>
        <p:txBody>
          <a:bodyPr wrap="none">
            <a:spAutoFit/>
          </a:bodyPr>
          <a:lstStyle/>
          <a:p>
            <a:pPr algn="ctr"/>
            <a:r>
              <a:rPr lang="en-GB" b="1" u="sng" dirty="0">
                <a:solidFill>
                  <a:srgbClr val="00B050"/>
                </a:solidFill>
                <a:latin typeface="Calibri" panose="020F0502020204030204" pitchFamily="34" charset="0"/>
                <a:cs typeface="Calibri" panose="020F0502020204030204" pitchFamily="34" charset="0"/>
              </a:rPr>
              <a:t>Cat</a:t>
            </a:r>
          </a:p>
          <a:p>
            <a:pPr algn="ctr"/>
            <a:r>
              <a:rPr lang="en-GB" b="1" dirty="0">
                <a:solidFill>
                  <a:srgbClr val="00B050"/>
                </a:solidFill>
                <a:latin typeface="Calibri" panose="020F0502020204030204" pitchFamily="34" charset="0"/>
                <a:cs typeface="Calibri" panose="020F0502020204030204" pitchFamily="34" charset="0"/>
              </a:rPr>
              <a:t>Curiosity and </a:t>
            </a:r>
          </a:p>
          <a:p>
            <a:pPr algn="ctr"/>
            <a:r>
              <a:rPr lang="en-GB" b="1" dirty="0">
                <a:solidFill>
                  <a:srgbClr val="00B050"/>
                </a:solidFill>
                <a:latin typeface="Calibri" panose="020F0502020204030204" pitchFamily="34" charset="0"/>
                <a:cs typeface="Calibri" panose="020F0502020204030204" pitchFamily="34" charset="0"/>
              </a:rPr>
              <a:t>Questioning</a:t>
            </a:r>
            <a:endParaRPr lang="en-GB" dirty="0">
              <a:solidFill>
                <a:srgbClr val="00B050"/>
              </a:solidFill>
              <a:latin typeface="Calibri" panose="020F0502020204030204" pitchFamily="34" charset="0"/>
              <a:cs typeface="Calibri" panose="020F0502020204030204" pitchFamily="34" charset="0"/>
            </a:endParaRPr>
          </a:p>
        </p:txBody>
      </p:sp>
      <p:sp>
        <p:nvSpPr>
          <p:cNvPr id="18" name="Rectangle 17"/>
          <p:cNvSpPr/>
          <p:nvPr/>
        </p:nvSpPr>
        <p:spPr>
          <a:xfrm>
            <a:off x="4739942" y="3294497"/>
            <a:ext cx="1739066" cy="646331"/>
          </a:xfrm>
          <a:prstGeom prst="rect">
            <a:avLst/>
          </a:prstGeom>
        </p:spPr>
        <p:txBody>
          <a:bodyPr wrap="none">
            <a:spAutoFit/>
          </a:bodyPr>
          <a:lstStyle/>
          <a:p>
            <a:pPr algn="ctr"/>
            <a:r>
              <a:rPr lang="en-GB" b="1" u="sng" dirty="0">
                <a:solidFill>
                  <a:srgbClr val="00B050"/>
                </a:solidFill>
                <a:latin typeface="Calibri" panose="020F0502020204030204" pitchFamily="34" charset="0"/>
                <a:cs typeface="Calibri" panose="020F0502020204030204" pitchFamily="34" charset="0"/>
              </a:rPr>
              <a:t>Spider</a:t>
            </a:r>
          </a:p>
          <a:p>
            <a:pPr algn="ctr"/>
            <a:r>
              <a:rPr lang="en-GB" dirty="0">
                <a:solidFill>
                  <a:srgbClr val="00B050"/>
                </a:solidFill>
                <a:latin typeface="Calibri" panose="020F0502020204030204" pitchFamily="34" charset="0"/>
                <a:cs typeface="Calibri" panose="020F0502020204030204" pitchFamily="34" charset="0"/>
              </a:rPr>
              <a:t>Links in Learning</a:t>
            </a:r>
          </a:p>
        </p:txBody>
      </p:sp>
      <p:sp>
        <p:nvSpPr>
          <p:cNvPr id="19" name="Rectangle 18"/>
          <p:cNvSpPr/>
          <p:nvPr/>
        </p:nvSpPr>
        <p:spPr>
          <a:xfrm>
            <a:off x="7467910" y="3875412"/>
            <a:ext cx="1264962" cy="646331"/>
          </a:xfrm>
          <a:prstGeom prst="rect">
            <a:avLst/>
          </a:prstGeom>
        </p:spPr>
        <p:txBody>
          <a:bodyPr wrap="none">
            <a:spAutoFit/>
          </a:bodyPr>
          <a:lstStyle/>
          <a:p>
            <a:pPr algn="ctr"/>
            <a:r>
              <a:rPr lang="en-GB" b="1" u="sng" dirty="0">
                <a:solidFill>
                  <a:srgbClr val="00B050"/>
                </a:solidFill>
                <a:latin typeface="Calibri" panose="020F0502020204030204" pitchFamily="34" charset="0"/>
                <a:cs typeface="Calibri" panose="020F0502020204030204" pitchFamily="34" charset="0"/>
              </a:rPr>
              <a:t>Bee</a:t>
            </a:r>
          </a:p>
          <a:p>
            <a:r>
              <a:rPr lang="en-GB" b="1" dirty="0">
                <a:solidFill>
                  <a:srgbClr val="00B050"/>
                </a:solidFill>
                <a:latin typeface="Calibri" panose="020F0502020204030204" pitchFamily="34" charset="0"/>
                <a:cs typeface="Calibri" panose="020F0502020204030204" pitchFamily="34" charset="0"/>
              </a:rPr>
              <a:t>Team Work</a:t>
            </a:r>
            <a:endParaRPr lang="en-GB" dirty="0">
              <a:solidFill>
                <a:srgbClr val="00B050"/>
              </a:solidFill>
              <a:latin typeface="Calibri" panose="020F0502020204030204" pitchFamily="34" charset="0"/>
              <a:cs typeface="Calibri" panose="020F0502020204030204" pitchFamily="34" charset="0"/>
            </a:endParaRPr>
          </a:p>
        </p:txBody>
      </p:sp>
      <p:pic>
        <p:nvPicPr>
          <p:cNvPr id="20" name="Picture 2"/>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16016" b="32031" l="14495" r="23646"/>
                    </a14:imgEffect>
                  </a14:imgLayer>
                </a14:imgProps>
              </a:ext>
              <a:ext uri="{28A0092B-C50C-407E-A947-70E740481C1C}">
                <a14:useLocalDpi xmlns:a14="http://schemas.microsoft.com/office/drawing/2010/main" val="0"/>
              </a:ext>
            </a:extLst>
          </a:blip>
          <a:srcRect l="14613" t="15066" r="76016" b="67460"/>
          <a:stretch/>
        </p:blipFill>
        <p:spPr bwMode="auto">
          <a:xfrm>
            <a:off x="7584069" y="141005"/>
            <a:ext cx="1152128" cy="1207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6F187EFC-106F-E12A-CE8C-6A5917B5FD79}"/>
              </a:ext>
            </a:extLst>
          </p:cNvPr>
          <p:cNvSpPr txBox="1"/>
          <p:nvPr/>
        </p:nvSpPr>
        <p:spPr>
          <a:xfrm rot="-1140000">
            <a:off x="2294594" y="5723594"/>
            <a:ext cx="187398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CERTIFICATES</a:t>
            </a:r>
          </a:p>
        </p:txBody>
      </p:sp>
    </p:spTree>
    <p:extLst>
      <p:ext uri="{BB962C8B-B14F-4D97-AF65-F5344CB8AC3E}">
        <p14:creationId xmlns:p14="http://schemas.microsoft.com/office/powerpoint/2010/main" val="1140125860"/>
      </p:ext>
    </p:extLst>
  </p:cSld>
  <p:clrMapOvr>
    <a:masterClrMapping/>
  </p:clrMapOvr>
  <mc:AlternateContent xmlns:mc="http://schemas.openxmlformats.org/markup-compatibility/2006" xmlns:p14="http://schemas.microsoft.com/office/powerpoint/2010/main">
    <mc:Choice Requires="p14">
      <p:transition spd="slow" p14:dur="2000" advTm="136"/>
    </mc:Choice>
    <mc:Fallback xmlns="">
      <p:transition spd="slow" advTm="13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073" y="216115"/>
            <a:ext cx="7056784" cy="707886"/>
          </a:xfrm>
          <a:prstGeom prst="rect">
            <a:avLst/>
          </a:prstGeom>
          <a:noFill/>
        </p:spPr>
        <p:txBody>
          <a:bodyPr wrap="square" lIns="91440" tIns="45720" rIns="91440" bIns="45720" rtlCol="0" anchor="t">
            <a:spAutoFit/>
          </a:bodyPr>
          <a:lstStyle/>
          <a:p>
            <a:pPr algn="ctr"/>
            <a:r>
              <a:rPr lang="en-GB" sz="4000" b="1" u="sng" dirty="0">
                <a:solidFill>
                  <a:srgbClr val="00B050"/>
                </a:solidFill>
                <a:latin typeface="Calibri"/>
                <a:cs typeface="Calibri"/>
              </a:rPr>
              <a:t>Mental Health and Wellbeing</a:t>
            </a:r>
          </a:p>
        </p:txBody>
      </p:sp>
      <p:sp>
        <p:nvSpPr>
          <p:cNvPr id="3" name="TextBox 2"/>
          <p:cNvSpPr txBox="1"/>
          <p:nvPr/>
        </p:nvSpPr>
        <p:spPr>
          <a:xfrm>
            <a:off x="539552" y="1628800"/>
            <a:ext cx="4968552" cy="193899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2000" dirty="0">
                <a:solidFill>
                  <a:srgbClr val="00B050"/>
                </a:solidFill>
              </a:rPr>
              <a:t>Golden Thread</a:t>
            </a:r>
          </a:p>
          <a:p>
            <a:pPr marL="285750" indent="-285750">
              <a:buFont typeface="Arial" panose="020B0604020202020204" pitchFamily="34" charset="0"/>
              <a:buChar char="•"/>
            </a:pPr>
            <a:r>
              <a:rPr lang="en-GB" sz="2000" dirty="0">
                <a:solidFill>
                  <a:srgbClr val="00B050"/>
                </a:solidFill>
              </a:rPr>
              <a:t>PSED huge focus for us across the year</a:t>
            </a:r>
          </a:p>
          <a:p>
            <a:pPr marL="285750" indent="-285750">
              <a:buFont typeface="Arial" panose="020B0604020202020204" pitchFamily="34" charset="0"/>
              <a:buChar char="•"/>
            </a:pPr>
            <a:r>
              <a:rPr lang="en-GB" sz="2000" dirty="0">
                <a:solidFill>
                  <a:srgbClr val="00B050"/>
                </a:solidFill>
              </a:rPr>
              <a:t>Zones of Regulation</a:t>
            </a:r>
          </a:p>
          <a:p>
            <a:pPr marL="285750" indent="-285750">
              <a:buFont typeface="Arial" panose="020B0604020202020204" pitchFamily="34" charset="0"/>
              <a:buChar char="•"/>
            </a:pPr>
            <a:r>
              <a:rPr lang="en-GB" sz="2000" dirty="0">
                <a:solidFill>
                  <a:srgbClr val="00B050"/>
                </a:solidFill>
              </a:rPr>
              <a:t>Mental Health Ambassadors</a:t>
            </a:r>
          </a:p>
          <a:p>
            <a:pPr marL="285750" indent="-285750">
              <a:buFont typeface="Arial" panose="020B0604020202020204" pitchFamily="34" charset="0"/>
              <a:buChar char="•"/>
            </a:pPr>
            <a:r>
              <a:rPr lang="en-GB" sz="2000" dirty="0">
                <a:solidFill>
                  <a:srgbClr val="00B050"/>
                </a:solidFill>
              </a:rPr>
              <a:t>Hello Yellow- watch this space!</a:t>
            </a:r>
          </a:p>
          <a:p>
            <a:pPr marL="285750" indent="-285750">
              <a:buFont typeface="Arial" panose="020B0604020202020204" pitchFamily="34" charset="0"/>
              <a:buChar char="•"/>
            </a:pPr>
            <a:endParaRPr lang="en-GB" sz="2000" dirty="0">
              <a:solidFill>
                <a:srgbClr val="00B050"/>
              </a:solidFill>
            </a:endParaRPr>
          </a:p>
        </p:txBody>
      </p:sp>
      <p:pic>
        <p:nvPicPr>
          <p:cNvPr id="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9111" y="3558842"/>
            <a:ext cx="8255883" cy="2557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6016" b="32031" l="14495" r="23646"/>
                    </a14:imgEffect>
                  </a14:imgLayer>
                </a14:imgProps>
              </a:ext>
              <a:ext uri="{28A0092B-C50C-407E-A947-70E740481C1C}">
                <a14:useLocalDpi xmlns:a14="http://schemas.microsoft.com/office/drawing/2010/main" val="0"/>
              </a:ext>
            </a:extLst>
          </a:blip>
          <a:srcRect l="14613" t="15066" r="76016" b="67460"/>
          <a:stretch/>
        </p:blipFill>
        <p:spPr bwMode="auto">
          <a:xfrm>
            <a:off x="7575104" y="78252"/>
            <a:ext cx="1152128" cy="1207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5454556"/>
      </p:ext>
    </p:extLst>
  </p:cSld>
  <p:clrMapOvr>
    <a:masterClrMapping/>
  </p:clrMapOvr>
  <mc:AlternateContent xmlns:mc="http://schemas.openxmlformats.org/markup-compatibility/2006" xmlns:p14="http://schemas.microsoft.com/office/powerpoint/2010/main">
    <mc:Choice Requires="p14">
      <p:transition spd="slow" p14:dur="2000" advTm="220"/>
    </mc:Choice>
    <mc:Fallback xmlns="">
      <p:transition spd="slow" advTm="22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D5E306-8DC4-D744-B85B-857DF83F6301}"/>
              </a:ext>
            </a:extLst>
          </p:cNvPr>
          <p:cNvPicPr>
            <a:picLocks noChangeAspect="1"/>
          </p:cNvPicPr>
          <p:nvPr/>
        </p:nvPicPr>
        <p:blipFill>
          <a:blip r:embed="rId2"/>
          <a:stretch>
            <a:fillRect/>
          </a:stretch>
        </p:blipFill>
        <p:spPr>
          <a:xfrm>
            <a:off x="539552" y="188640"/>
            <a:ext cx="3744416" cy="1359964"/>
          </a:xfrm>
          <a:prstGeom prst="rect">
            <a:avLst/>
          </a:prstGeom>
        </p:spPr>
      </p:pic>
      <p:sp>
        <p:nvSpPr>
          <p:cNvPr id="4" name="TextBox 3">
            <a:extLst>
              <a:ext uri="{FF2B5EF4-FFF2-40B4-BE49-F238E27FC236}">
                <a16:creationId xmlns:a16="http://schemas.microsoft.com/office/drawing/2014/main" id="{E82B4DC7-BB98-4746-A849-6A10D02D36ED}"/>
              </a:ext>
            </a:extLst>
          </p:cNvPr>
          <p:cNvSpPr txBox="1"/>
          <p:nvPr/>
        </p:nvSpPr>
        <p:spPr>
          <a:xfrm>
            <a:off x="1043608" y="1700808"/>
            <a:ext cx="7056784" cy="4154984"/>
          </a:xfrm>
          <a:prstGeom prst="rect">
            <a:avLst/>
          </a:prstGeom>
          <a:noFill/>
        </p:spPr>
        <p:txBody>
          <a:bodyPr wrap="square" lIns="91440" tIns="45720" rIns="91440" bIns="45720" rtlCol="0" anchor="t">
            <a:spAutoFit/>
          </a:bodyPr>
          <a:lstStyle/>
          <a:p>
            <a:pPr algn="ctr"/>
            <a:r>
              <a:rPr lang="en-GB" sz="4400" dirty="0">
                <a:solidFill>
                  <a:srgbClr val="00B050"/>
                </a:solidFill>
                <a:latin typeface="Calibri" panose="020F0502020204030204" pitchFamily="34" charset="0"/>
                <a:cs typeface="Calibri" panose="020F0502020204030204" pitchFamily="34" charset="0"/>
              </a:rPr>
              <a:t>Thank you for listening!</a:t>
            </a:r>
          </a:p>
          <a:p>
            <a:pPr algn="ctr"/>
            <a:endParaRPr lang="en-GB" sz="4400" dirty="0">
              <a:solidFill>
                <a:srgbClr val="00B050"/>
              </a:solidFill>
              <a:latin typeface="Calibri" panose="020F0502020204030204" pitchFamily="34" charset="0"/>
              <a:cs typeface="Calibri" panose="020F0502020204030204" pitchFamily="34" charset="0"/>
            </a:endParaRPr>
          </a:p>
          <a:p>
            <a:pPr algn="ctr"/>
            <a:r>
              <a:rPr lang="en-GB" sz="4400" dirty="0">
                <a:solidFill>
                  <a:srgbClr val="00B050"/>
                </a:solidFill>
                <a:latin typeface="Calibri" panose="020F0502020204030204" pitchFamily="34" charset="0"/>
                <a:cs typeface="Calibri" panose="020F0502020204030204" pitchFamily="34" charset="0"/>
              </a:rPr>
              <a:t>Don’t forget to follow us on Twitter. </a:t>
            </a:r>
          </a:p>
          <a:p>
            <a:pPr algn="ctr"/>
            <a:endParaRPr lang="en-GB" sz="4400" dirty="0">
              <a:solidFill>
                <a:srgbClr val="00B050"/>
              </a:solidFill>
              <a:latin typeface="Calibri" panose="020F0502020204030204" pitchFamily="34" charset="0"/>
              <a:cs typeface="Calibri" panose="020F0502020204030204" pitchFamily="34" charset="0"/>
            </a:endParaRPr>
          </a:p>
          <a:p>
            <a:pPr algn="ctr"/>
            <a:r>
              <a:rPr lang="en-GB" sz="4400" dirty="0">
                <a:solidFill>
                  <a:srgbClr val="00B050"/>
                </a:solidFill>
                <a:latin typeface="Calibri"/>
                <a:cs typeface="Calibri"/>
              </a:rPr>
              <a:t>@HollyClass_RE</a:t>
            </a:r>
          </a:p>
        </p:txBody>
      </p:sp>
      <p:pic>
        <p:nvPicPr>
          <p:cNvPr id="5" name="Picture 4" descr="Related image">
            <a:extLst>
              <a:ext uri="{FF2B5EF4-FFF2-40B4-BE49-F238E27FC236}">
                <a16:creationId xmlns:a16="http://schemas.microsoft.com/office/drawing/2014/main" id="{41ADFB31-BC6D-A04F-958E-5185E044DB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5322906"/>
            <a:ext cx="1896145" cy="106577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152B207-D374-4F43-AAB0-73AB1830B9A3}"/>
              </a:ext>
            </a:extLst>
          </p:cNvPr>
          <p:cNvSpPr/>
          <p:nvPr/>
        </p:nvSpPr>
        <p:spPr>
          <a:xfrm>
            <a:off x="539552" y="6107564"/>
            <a:ext cx="5580620" cy="369332"/>
          </a:xfrm>
          <a:prstGeom prst="rect">
            <a:avLst/>
          </a:prstGeom>
        </p:spPr>
        <p:txBody>
          <a:bodyPr wrap="square">
            <a:spAutoFit/>
          </a:bodyPr>
          <a:lstStyle/>
          <a:p>
            <a:pPr marL="0" indent="0">
              <a:buNone/>
            </a:pPr>
            <a:r>
              <a:rPr lang="en-GB"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enquiries@redfieldedgeprimary.co.uk</a:t>
            </a:r>
            <a:r>
              <a:rPr lang="en-GB"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45925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332656"/>
            <a:ext cx="7056784" cy="769441"/>
          </a:xfrm>
          <a:prstGeom prst="rect">
            <a:avLst/>
          </a:prstGeom>
          <a:noFill/>
        </p:spPr>
        <p:txBody>
          <a:bodyPr wrap="square" rtlCol="0">
            <a:spAutoFit/>
          </a:bodyPr>
          <a:lstStyle/>
          <a:p>
            <a:pPr algn="ctr"/>
            <a:r>
              <a:rPr lang="en-GB" sz="4400" b="1" u="sng" dirty="0">
                <a:solidFill>
                  <a:srgbClr val="00B050"/>
                </a:solidFill>
                <a:latin typeface="Calibri" panose="020F0502020204030204" pitchFamily="34" charset="0"/>
                <a:cs typeface="Calibri" panose="020F0502020204030204" pitchFamily="34" charset="0"/>
              </a:rPr>
              <a:t>Questions</a:t>
            </a:r>
          </a:p>
        </p:txBody>
      </p:sp>
      <p:pic>
        <p:nvPicPr>
          <p:cNvPr id="1026" name="Picture 2" descr="See the source image">
            <a:extLst>
              <a:ext uri="{FF2B5EF4-FFF2-40B4-BE49-F238E27FC236}">
                <a16:creationId xmlns:a16="http://schemas.microsoft.com/office/drawing/2014/main" id="{F766A056-DC7F-49D5-9AF2-77A5AFED51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524" y="1332154"/>
            <a:ext cx="8568952" cy="48200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6016" b="32031" l="14495" r="23646"/>
                    </a14:imgEffect>
                  </a14:imgLayer>
                </a14:imgProps>
              </a:ext>
              <a:ext uri="{28A0092B-C50C-407E-A947-70E740481C1C}">
                <a14:useLocalDpi xmlns:a14="http://schemas.microsoft.com/office/drawing/2010/main" val="0"/>
              </a:ext>
            </a:extLst>
          </a:blip>
          <a:srcRect l="14613" t="15066" r="76016" b="67460"/>
          <a:stretch/>
        </p:blipFill>
        <p:spPr bwMode="auto">
          <a:xfrm>
            <a:off x="107504" y="78252"/>
            <a:ext cx="1152128" cy="1207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2271606"/>
      </p:ext>
    </p:extLst>
  </p:cSld>
  <p:clrMapOvr>
    <a:masterClrMapping/>
  </p:clrMapOvr>
  <mc:AlternateContent xmlns:mc="http://schemas.openxmlformats.org/markup-compatibility/2006" xmlns:p14="http://schemas.microsoft.com/office/powerpoint/2010/main">
    <mc:Choice Requires="p14">
      <p:transition spd="slow" p14:dur="2000" advTm="117"/>
    </mc:Choice>
    <mc:Fallback xmlns="">
      <p:transition spd="slow" advTm="11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332656"/>
            <a:ext cx="7056784" cy="769441"/>
          </a:xfrm>
          <a:prstGeom prst="rect">
            <a:avLst/>
          </a:prstGeom>
          <a:noFill/>
        </p:spPr>
        <p:txBody>
          <a:bodyPr wrap="square" rtlCol="0">
            <a:spAutoFit/>
          </a:bodyPr>
          <a:lstStyle/>
          <a:p>
            <a:pPr algn="ctr"/>
            <a:r>
              <a:rPr lang="en-GB" sz="4400" b="1" u="sng" dirty="0">
                <a:solidFill>
                  <a:srgbClr val="00B050"/>
                </a:solidFill>
                <a:latin typeface="Calibri" panose="020F0502020204030204" pitchFamily="34" charset="0"/>
                <a:cs typeface="Calibri" panose="020F0502020204030204" pitchFamily="34" charset="0"/>
              </a:rPr>
              <a:t>Routine</a:t>
            </a:r>
          </a:p>
        </p:txBody>
      </p:sp>
      <p:pic>
        <p:nvPicPr>
          <p:cNvPr id="7"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16016" b="32031" l="14495" r="23646"/>
                    </a14:imgEffect>
                  </a14:imgLayer>
                </a14:imgProps>
              </a:ext>
              <a:ext uri="{28A0092B-C50C-407E-A947-70E740481C1C}">
                <a14:useLocalDpi xmlns:a14="http://schemas.microsoft.com/office/drawing/2010/main" val="0"/>
              </a:ext>
            </a:extLst>
          </a:blip>
          <a:srcRect l="14613" t="15066" r="76016" b="67460"/>
          <a:stretch/>
        </p:blipFill>
        <p:spPr bwMode="auto">
          <a:xfrm>
            <a:off x="7631832" y="83723"/>
            <a:ext cx="1152128" cy="1207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a:extLst>
              <a:ext uri="{FF2B5EF4-FFF2-40B4-BE49-F238E27FC236}">
                <a16:creationId xmlns:a16="http://schemas.microsoft.com/office/drawing/2014/main" id="{DD1CC5F4-9F40-4F19-60BE-E462B7DD23D2}"/>
              </a:ext>
            </a:extLst>
          </p:cNvPr>
          <p:cNvPicPr>
            <a:picLocks noChangeAspect="1"/>
          </p:cNvPicPr>
          <p:nvPr/>
        </p:nvPicPr>
        <p:blipFill>
          <a:blip r:embed="rId4"/>
          <a:stretch>
            <a:fillRect/>
          </a:stretch>
        </p:blipFill>
        <p:spPr>
          <a:xfrm>
            <a:off x="358589" y="1229080"/>
            <a:ext cx="8256493" cy="5466641"/>
          </a:xfrm>
          <a:prstGeom prst="rect">
            <a:avLst/>
          </a:prstGeom>
        </p:spPr>
      </p:pic>
    </p:spTree>
    <p:extLst>
      <p:ext uri="{BB962C8B-B14F-4D97-AF65-F5344CB8AC3E}">
        <p14:creationId xmlns:p14="http://schemas.microsoft.com/office/powerpoint/2010/main" val="1541615617"/>
      </p:ext>
    </p:extLst>
  </p:cSld>
  <p:clrMapOvr>
    <a:masterClrMapping/>
  </p:clrMapOvr>
  <mc:AlternateContent xmlns:mc="http://schemas.openxmlformats.org/markup-compatibility/2006" xmlns:p14="http://schemas.microsoft.com/office/powerpoint/2010/main">
    <mc:Choice Requires="p14">
      <p:transition spd="slow" p14:dur="2000" advTm="16286"/>
    </mc:Choice>
    <mc:Fallback xmlns="">
      <p:transition spd="slow" advTm="1628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34C9B-F884-C107-37C0-3752E22F8C3D}"/>
              </a:ext>
            </a:extLst>
          </p:cNvPr>
          <p:cNvSpPr>
            <a:spLocks noGrp="1"/>
          </p:cNvSpPr>
          <p:nvPr>
            <p:ph type="title"/>
          </p:nvPr>
        </p:nvSpPr>
        <p:spPr/>
        <p:txBody>
          <a:bodyPr/>
          <a:lstStyle/>
          <a:p>
            <a:r>
              <a:rPr lang="en-US" dirty="0"/>
              <a:t>Sharing your child's learning </a:t>
            </a:r>
          </a:p>
        </p:txBody>
      </p:sp>
      <p:sp>
        <p:nvSpPr>
          <p:cNvPr id="3" name="Content Placeholder 2">
            <a:extLst>
              <a:ext uri="{FF2B5EF4-FFF2-40B4-BE49-F238E27FC236}">
                <a16:creationId xmlns:a16="http://schemas.microsoft.com/office/drawing/2014/main" id="{715B3CEB-39FA-EF36-ABF0-FCCED1961A22}"/>
              </a:ext>
            </a:extLst>
          </p:cNvPr>
          <p:cNvSpPr>
            <a:spLocks noGrp="1"/>
          </p:cNvSpPr>
          <p:nvPr>
            <p:ph idx="1"/>
          </p:nvPr>
        </p:nvSpPr>
        <p:spPr>
          <a:xfrm>
            <a:off x="609599" y="1568919"/>
            <a:ext cx="6589760" cy="4382795"/>
          </a:xfrm>
        </p:spPr>
        <p:txBody>
          <a:bodyPr vert="horz" lIns="91440" tIns="45720" rIns="91440" bIns="45720" rtlCol="0" anchor="t">
            <a:normAutofit fontScale="85000" lnSpcReduction="10000"/>
          </a:bodyPr>
          <a:lstStyle/>
          <a:p>
            <a:r>
              <a:rPr lang="en-US" sz="2000" dirty="0">
                <a:solidFill>
                  <a:srgbClr val="00B050"/>
                </a:solidFill>
              </a:rPr>
              <a:t>Evidence Me – app. You should have received a letter about this and given/ not given permission here – any questions? This will not be every week! Focus children talk about...</a:t>
            </a:r>
          </a:p>
          <a:p>
            <a:r>
              <a:rPr lang="en-US" sz="2000" dirty="0">
                <a:solidFill>
                  <a:srgbClr val="00B050"/>
                </a:solidFill>
              </a:rPr>
              <a:t>Twitter – once every few weeks something will be posted, like a summary of learning, more general.</a:t>
            </a:r>
          </a:p>
          <a:p>
            <a:r>
              <a:rPr lang="en-US" sz="2000" dirty="0">
                <a:solidFill>
                  <a:srgbClr val="00B050"/>
                </a:solidFill>
              </a:rPr>
              <a:t>Newsletter</a:t>
            </a:r>
          </a:p>
          <a:p>
            <a:r>
              <a:rPr lang="en-US" sz="2000" dirty="0">
                <a:solidFill>
                  <a:srgbClr val="00B050"/>
                </a:solidFill>
              </a:rPr>
              <a:t>Invite parents in! Themed weeks (e.g. arts week), parents evenings. Catch us on the gate - seems busy but always happy to be caught once all children have gone safely.</a:t>
            </a:r>
          </a:p>
          <a:p>
            <a:endParaRPr lang="en-US" sz="2000" dirty="0">
              <a:solidFill>
                <a:srgbClr val="00B050"/>
              </a:solidFill>
            </a:endParaRPr>
          </a:p>
          <a:p>
            <a:r>
              <a:rPr lang="en-US" sz="2000" dirty="0">
                <a:solidFill>
                  <a:srgbClr val="00B050"/>
                </a:solidFill>
              </a:rPr>
              <a:t>WE CANNOT DO THIS WITHOUT YOU GUYS! You know your child best and you are their primary caregivers, we need and want you on board, joining in with any homework's we set and just generally showing interest!</a:t>
            </a:r>
          </a:p>
        </p:txBody>
      </p:sp>
      <p:pic>
        <p:nvPicPr>
          <p:cNvPr id="5" name="Picture 2" descr="A picture containing text, clipart&#10;&#10;Description automatically generated">
            <a:extLst>
              <a:ext uri="{FF2B5EF4-FFF2-40B4-BE49-F238E27FC236}">
                <a16:creationId xmlns:a16="http://schemas.microsoft.com/office/drawing/2014/main" id="{F2CD9592-10ED-5533-6ACC-54DA9C87B1F9}"/>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16016" b="32031" l="14495" r="23646"/>
                    </a14:imgEffect>
                  </a14:imgLayer>
                </a14:imgProps>
              </a:ext>
              <a:ext uri="{28A0092B-C50C-407E-A947-70E740481C1C}">
                <a14:useLocalDpi xmlns:a14="http://schemas.microsoft.com/office/drawing/2010/main" val="0"/>
              </a:ext>
            </a:extLst>
          </a:blip>
          <a:srcRect l="14613" t="15066" r="76016" b="67460"/>
          <a:stretch/>
        </p:blipFill>
        <p:spPr bwMode="auto">
          <a:xfrm>
            <a:off x="7494422" y="69287"/>
            <a:ext cx="1152128" cy="1207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8594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6916" y="278867"/>
            <a:ext cx="7056784" cy="769441"/>
          </a:xfrm>
          <a:prstGeom prst="rect">
            <a:avLst/>
          </a:prstGeom>
          <a:noFill/>
        </p:spPr>
        <p:txBody>
          <a:bodyPr wrap="square" rtlCol="0">
            <a:spAutoFit/>
          </a:bodyPr>
          <a:lstStyle/>
          <a:p>
            <a:pPr algn="ctr"/>
            <a:r>
              <a:rPr lang="en-GB" sz="4400" b="1" u="sng" dirty="0">
                <a:solidFill>
                  <a:srgbClr val="00B050"/>
                </a:solidFill>
                <a:latin typeface="Calibri" panose="020F0502020204030204" pitchFamily="34" charset="0"/>
                <a:cs typeface="Calibri" panose="020F0502020204030204" pitchFamily="34" charset="0"/>
              </a:rPr>
              <a:t>Reading</a:t>
            </a:r>
          </a:p>
        </p:txBody>
      </p:sp>
      <p:sp>
        <p:nvSpPr>
          <p:cNvPr id="4" name="TextBox 3"/>
          <p:cNvSpPr txBox="1"/>
          <p:nvPr/>
        </p:nvSpPr>
        <p:spPr>
          <a:xfrm>
            <a:off x="499547" y="998186"/>
            <a:ext cx="6763235" cy="4693593"/>
          </a:xfrm>
          <a:prstGeom prst="rect">
            <a:avLst/>
          </a:prstGeom>
          <a:noFill/>
        </p:spPr>
        <p:txBody>
          <a:bodyPr wrap="square" lIns="91440" tIns="45720" rIns="91440" bIns="45720" rtlCol="0" anchor="t">
            <a:spAutoFit/>
          </a:bodyPr>
          <a:lstStyle/>
          <a:p>
            <a:r>
              <a:rPr lang="en-GB" sz="3200" b="1" i="1" dirty="0">
                <a:solidFill>
                  <a:srgbClr val="00B050"/>
                </a:solidFill>
                <a:latin typeface="Calibri"/>
                <a:cs typeface="Calibri"/>
              </a:rPr>
              <a:t>In school:</a:t>
            </a:r>
            <a:endParaRPr lang="en-GB" i="1"/>
          </a:p>
          <a:p>
            <a:pPr marL="342900" indent="-342900">
              <a:buFont typeface="Arial"/>
              <a:buChar char="•"/>
            </a:pPr>
            <a:r>
              <a:rPr lang="en-GB" sz="2000" dirty="0">
                <a:solidFill>
                  <a:srgbClr val="00B050"/>
                </a:solidFill>
                <a:latin typeface="Calibri"/>
                <a:cs typeface="Calibri"/>
              </a:rPr>
              <a:t>1:1 reading with the teacher or TA weekly.</a:t>
            </a:r>
            <a:endParaRPr lang="en-GB" sz="2000" dirty="0">
              <a:solidFill>
                <a:srgbClr val="00B050"/>
              </a:solidFill>
              <a:latin typeface="Calibri" panose="020F0502020204030204" pitchFamily="34" charset="0"/>
              <a:ea typeface="Calibri" panose="020F0502020204030204" pitchFamily="34" charset="0"/>
              <a:cs typeface="Calibri" panose="020F0502020204030204" pitchFamily="34" charset="0"/>
            </a:endParaRPr>
          </a:p>
          <a:p>
            <a:r>
              <a:rPr lang="en-GB" sz="2400" dirty="0">
                <a:solidFill>
                  <a:srgbClr val="00B050"/>
                </a:solidFill>
                <a:latin typeface="Calibri"/>
                <a:cs typeface="Calibri"/>
              </a:rPr>
              <a:t>     </a:t>
            </a:r>
            <a:endParaRPr lang="en-GB" sz="2400" dirty="0">
              <a:solidFill>
                <a:srgbClr val="00B050"/>
              </a:solidFill>
              <a:latin typeface="Calibri" panose="020F0502020204030204" pitchFamily="34" charset="0"/>
              <a:cs typeface="Calibri" panose="020F0502020204030204" pitchFamily="34" charset="0"/>
            </a:endParaRPr>
          </a:p>
          <a:p>
            <a:r>
              <a:rPr lang="en-GB" sz="2400" dirty="0">
                <a:solidFill>
                  <a:srgbClr val="00B050"/>
                </a:solidFill>
                <a:latin typeface="Calibri"/>
                <a:cs typeface="Calibri"/>
              </a:rPr>
              <a:t>Daily Phonics Lesson:</a:t>
            </a:r>
            <a:endParaRPr lang="en-GB" sz="2400" dirty="0">
              <a:solidFill>
                <a:srgbClr val="00B050"/>
              </a:solidFill>
              <a:latin typeface="Calibri" panose="020F0502020204030204" pitchFamily="34" charset="0"/>
              <a:cs typeface="Calibri" panose="020F0502020204030204" pitchFamily="34" charset="0"/>
            </a:endParaRPr>
          </a:p>
          <a:p>
            <a:pPr marL="342900" indent="-342900">
              <a:buFont typeface="Arial"/>
              <a:buChar char="•"/>
            </a:pPr>
            <a:r>
              <a:rPr lang="en-GB" sz="2000" dirty="0">
                <a:solidFill>
                  <a:srgbClr val="00B050"/>
                </a:solidFill>
                <a:latin typeface="Calibri"/>
                <a:cs typeface="Calibri"/>
              </a:rPr>
              <a:t>Focusing on 2 new sounds a week, and a day focussed on Common Exception Words. </a:t>
            </a:r>
            <a:endParaRPr lang="en-GB" sz="2000" dirty="0">
              <a:solidFill>
                <a:srgbClr val="00B050"/>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a:buChar char="•"/>
            </a:pPr>
            <a:r>
              <a:rPr lang="en-GB" sz="2000" dirty="0">
                <a:solidFill>
                  <a:srgbClr val="00B050"/>
                </a:solidFill>
                <a:latin typeface="Calibri"/>
                <a:ea typeface="Calibri"/>
                <a:cs typeface="Calibri"/>
              </a:rPr>
              <a:t>Myself and Miss Kelly will be running a parent workshop on reading/ phonics soon and will circulate date asap.</a:t>
            </a:r>
            <a:endParaRPr lang="en-GB" sz="2000" dirty="0">
              <a:solidFill>
                <a:srgbClr val="00B050"/>
              </a:solidFill>
              <a:latin typeface="Calibri" panose="020F0502020204030204" pitchFamily="34" charset="0"/>
              <a:ea typeface="Calibri"/>
              <a:cs typeface="Calibri" panose="020F0502020204030204" pitchFamily="34" charset="0"/>
            </a:endParaRPr>
          </a:p>
          <a:p>
            <a:pPr marL="342900" indent="-342900" defTabSz="914400">
              <a:buFont typeface="Arial"/>
              <a:buChar char="•"/>
              <a:defRPr/>
            </a:pPr>
            <a:r>
              <a:rPr lang="en-GB" sz="2000" dirty="0">
                <a:solidFill>
                  <a:srgbClr val="00B050"/>
                </a:solidFill>
                <a:latin typeface="Calibri"/>
                <a:ea typeface="Calibri"/>
                <a:cs typeface="Calibri"/>
              </a:rPr>
              <a:t>Please have a look at this list below and see if you can incorporate some of these at home. </a:t>
            </a:r>
            <a:endParaRPr lang="en-GB" sz="2000" b="0" i="0" u="none" strike="noStrike" kern="1200" cap="none" spc="0" normalizeH="0" baseline="0" noProof="0" dirty="0">
              <a:ln>
                <a:noFill/>
              </a:ln>
              <a:solidFill>
                <a:srgbClr val="00B050"/>
              </a:solidFill>
              <a:effectLst/>
              <a:uLnTx/>
              <a:uFillTx/>
              <a:latin typeface="Calibri" panose="020F0502020204030204" pitchFamily="34" charset="0"/>
              <a:ea typeface="Calibri"/>
              <a:cs typeface="Calibri" panose="020F0502020204030204" pitchFamily="34" charset="0"/>
            </a:endParaRPr>
          </a:p>
          <a:p>
            <a:endParaRPr lang="en-GB" sz="2000" dirty="0">
              <a:solidFill>
                <a:srgbClr val="00B050"/>
              </a:solidFill>
              <a:latin typeface="Calibri" panose="020F0502020204030204" pitchFamily="34" charset="0"/>
              <a:ea typeface="Calibri" panose="020F0502020204030204" pitchFamily="34" charset="0"/>
              <a:cs typeface="Calibri" panose="020F0502020204030204" pitchFamily="34" charset="0"/>
            </a:endParaRPr>
          </a:p>
          <a:p>
            <a:endParaRPr lang="en-GB" sz="3200" dirty="0">
              <a:solidFill>
                <a:srgbClr val="00B050"/>
              </a:solidFill>
              <a:latin typeface="Calibri" panose="020F0502020204030204" pitchFamily="34" charset="0"/>
              <a:ea typeface="Calibri" panose="020F0502020204030204" pitchFamily="34" charset="0"/>
              <a:cs typeface="Calibri" panose="020F0502020204030204" pitchFamily="34" charset="0"/>
            </a:endParaRPr>
          </a:p>
          <a:p>
            <a:pPr marL="342900" indent="-342900">
              <a:buChar char="-"/>
            </a:pPr>
            <a:endParaRPr lang="en-GB" dirty="0">
              <a:solidFill>
                <a:srgbClr val="00B050"/>
              </a:solidFill>
              <a:latin typeface="Calibri" panose="020F0502020204030204" pitchFamily="34" charset="0"/>
              <a:ea typeface="Calibri" panose="020F0502020204030204" pitchFamily="34" charset="0"/>
              <a:cs typeface="Calibri" panose="020F0502020204030204" pitchFamily="34" charset="0"/>
            </a:endParaRPr>
          </a:p>
          <a:p>
            <a:endParaRPr lang="en-GB" sz="900" dirty="0">
              <a:solidFill>
                <a:srgbClr val="00B050"/>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16016" b="32031" l="14495" r="23646"/>
                    </a14:imgEffect>
                  </a14:imgLayer>
                </a14:imgProps>
              </a:ext>
              <a:ext uri="{28A0092B-C50C-407E-A947-70E740481C1C}">
                <a14:useLocalDpi xmlns:a14="http://schemas.microsoft.com/office/drawing/2010/main" val="0"/>
              </a:ext>
            </a:extLst>
          </a:blip>
          <a:srcRect l="14613" t="15066" r="76016" b="67460"/>
          <a:stretch/>
        </p:blipFill>
        <p:spPr bwMode="auto">
          <a:xfrm>
            <a:off x="7342022" y="185828"/>
            <a:ext cx="1152128" cy="1207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descr="Logo, company name&#10;&#10;Description automatically generated">
            <a:extLst>
              <a:ext uri="{FF2B5EF4-FFF2-40B4-BE49-F238E27FC236}">
                <a16:creationId xmlns:a16="http://schemas.microsoft.com/office/drawing/2014/main" id="{653AC2AC-DF64-117E-10A9-2EEE85D35F13}"/>
              </a:ext>
            </a:extLst>
          </p:cNvPr>
          <p:cNvPicPr>
            <a:picLocks noChangeAspect="1"/>
          </p:cNvPicPr>
          <p:nvPr/>
        </p:nvPicPr>
        <p:blipFill>
          <a:blip r:embed="rId4"/>
          <a:stretch>
            <a:fillRect/>
          </a:stretch>
        </p:blipFill>
        <p:spPr>
          <a:xfrm>
            <a:off x="7262075" y="2336183"/>
            <a:ext cx="1636081" cy="1045030"/>
          </a:xfrm>
          <a:prstGeom prst="rect">
            <a:avLst/>
          </a:prstGeom>
        </p:spPr>
      </p:pic>
      <p:graphicFrame>
        <p:nvGraphicFramePr>
          <p:cNvPr id="7" name="Table 6">
            <a:extLst>
              <a:ext uri="{FF2B5EF4-FFF2-40B4-BE49-F238E27FC236}">
                <a16:creationId xmlns:a16="http://schemas.microsoft.com/office/drawing/2014/main" id="{48B16982-2EF8-6982-9429-DDAA122400A6}"/>
              </a:ext>
            </a:extLst>
          </p:cNvPr>
          <p:cNvGraphicFramePr>
            <a:graphicFrameLocks noGrp="1"/>
          </p:cNvGraphicFramePr>
          <p:nvPr>
            <p:extLst>
              <p:ext uri="{D42A27DB-BD31-4B8C-83A1-F6EECF244321}">
                <p14:modId xmlns:p14="http://schemas.microsoft.com/office/powerpoint/2010/main" val="2717569284"/>
              </p:ext>
            </p:extLst>
          </p:nvPr>
        </p:nvGraphicFramePr>
        <p:xfrm>
          <a:off x="309383" y="4597781"/>
          <a:ext cx="8023074" cy="2105526"/>
        </p:xfrm>
        <a:graphic>
          <a:graphicData uri="http://schemas.openxmlformats.org/drawingml/2006/table">
            <a:tbl>
              <a:tblPr firstRow="1" bandRow="1">
                <a:tableStyleId>{5C22544A-7EE6-4342-B048-85BDC9FD1C3A}</a:tableStyleId>
              </a:tblPr>
              <a:tblGrid>
                <a:gridCol w="949772">
                  <a:extLst>
                    <a:ext uri="{9D8B030D-6E8A-4147-A177-3AD203B41FA5}">
                      <a16:colId xmlns:a16="http://schemas.microsoft.com/office/drawing/2014/main" val="2634236592"/>
                    </a:ext>
                  </a:extLst>
                </a:gridCol>
                <a:gridCol w="949772">
                  <a:extLst>
                    <a:ext uri="{9D8B030D-6E8A-4147-A177-3AD203B41FA5}">
                      <a16:colId xmlns:a16="http://schemas.microsoft.com/office/drawing/2014/main" val="3939938658"/>
                    </a:ext>
                  </a:extLst>
                </a:gridCol>
                <a:gridCol w="849796">
                  <a:extLst>
                    <a:ext uri="{9D8B030D-6E8A-4147-A177-3AD203B41FA5}">
                      <a16:colId xmlns:a16="http://schemas.microsoft.com/office/drawing/2014/main" val="3450456109"/>
                    </a:ext>
                  </a:extLst>
                </a:gridCol>
                <a:gridCol w="824801">
                  <a:extLst>
                    <a:ext uri="{9D8B030D-6E8A-4147-A177-3AD203B41FA5}">
                      <a16:colId xmlns:a16="http://schemas.microsoft.com/office/drawing/2014/main" val="1356208909"/>
                    </a:ext>
                  </a:extLst>
                </a:gridCol>
                <a:gridCol w="937276">
                  <a:extLst>
                    <a:ext uri="{9D8B030D-6E8A-4147-A177-3AD203B41FA5}">
                      <a16:colId xmlns:a16="http://schemas.microsoft.com/office/drawing/2014/main" val="2343914927"/>
                    </a:ext>
                  </a:extLst>
                </a:gridCol>
                <a:gridCol w="893774">
                  <a:extLst>
                    <a:ext uri="{9D8B030D-6E8A-4147-A177-3AD203B41FA5}">
                      <a16:colId xmlns:a16="http://schemas.microsoft.com/office/drawing/2014/main" val="646230580"/>
                    </a:ext>
                  </a:extLst>
                </a:gridCol>
                <a:gridCol w="868303">
                  <a:extLst>
                    <a:ext uri="{9D8B030D-6E8A-4147-A177-3AD203B41FA5}">
                      <a16:colId xmlns:a16="http://schemas.microsoft.com/office/drawing/2014/main" val="1682598353"/>
                    </a:ext>
                  </a:extLst>
                </a:gridCol>
                <a:gridCol w="824801">
                  <a:extLst>
                    <a:ext uri="{9D8B030D-6E8A-4147-A177-3AD203B41FA5}">
                      <a16:colId xmlns:a16="http://schemas.microsoft.com/office/drawing/2014/main" val="1593213988"/>
                    </a:ext>
                  </a:extLst>
                </a:gridCol>
                <a:gridCol w="924779">
                  <a:extLst>
                    <a:ext uri="{9D8B030D-6E8A-4147-A177-3AD203B41FA5}">
                      <a16:colId xmlns:a16="http://schemas.microsoft.com/office/drawing/2014/main" val="3325375042"/>
                    </a:ext>
                  </a:extLst>
                </a:gridCol>
              </a:tblGrid>
              <a:tr h="2105526">
                <a:tc>
                  <a:txBody>
                    <a:bodyPr/>
                    <a:lstStyle/>
                    <a:p>
                      <a:pPr algn="l" rtl="0" fontAlgn="base"/>
                      <a:r>
                        <a:rPr lang="en-US" sz="1000" dirty="0">
                          <a:solidFill>
                            <a:srgbClr val="FF0000"/>
                          </a:solidFill>
                          <a:effectLst/>
                        </a:rPr>
                        <a:t>Rhythm</a:t>
                      </a:r>
                      <a:endParaRPr lang="en-US" sz="1000" dirty="0">
                        <a:effectLst/>
                      </a:endParaRPr>
                    </a:p>
                    <a:p>
                      <a:pPr algn="l" rtl="0" fontAlgn="base"/>
                      <a:r>
                        <a:rPr lang="en-US" sz="1000" dirty="0">
                          <a:effectLst/>
                        </a:rPr>
                        <a:t>Able to follow and copy a tapped out rhythm </a:t>
                      </a:r>
                      <a:endParaRPr lang="en-US" sz="1000">
                        <a:effectLst/>
                      </a:endParaRPr>
                    </a:p>
                    <a:p>
                      <a:pPr algn="l" rtl="0" fontAlgn="base"/>
                      <a:r>
                        <a:rPr lang="en-US" sz="1000" dirty="0">
                          <a:effectLst/>
                        </a:rPr>
                        <a:t>(instrument or body) </a:t>
                      </a:r>
                      <a:endParaRPr lang="en-US" sz="1000" b="0" i="0">
                        <a:effectLst/>
                      </a:endParaRPr>
                    </a:p>
                  </a:txBody>
                  <a:tcPr/>
                </a:tc>
                <a:tc>
                  <a:txBody>
                    <a:bodyPr/>
                    <a:lstStyle/>
                    <a:p>
                      <a:pPr algn="l" rtl="0" fontAlgn="base"/>
                      <a:r>
                        <a:rPr lang="en-US" sz="1000" dirty="0">
                          <a:solidFill>
                            <a:srgbClr val="FF0000"/>
                          </a:solidFill>
                          <a:effectLst/>
                        </a:rPr>
                        <a:t>Rhythm</a:t>
                      </a:r>
                      <a:endParaRPr lang="en-US" sz="1000" dirty="0">
                        <a:effectLst/>
                      </a:endParaRPr>
                    </a:p>
                    <a:p>
                      <a:pPr algn="l" rtl="0" fontAlgn="base"/>
                      <a:r>
                        <a:rPr lang="en-US" sz="1000" dirty="0">
                          <a:effectLst/>
                        </a:rPr>
                        <a:t>Able to create own rhythm to be copied </a:t>
                      </a:r>
                      <a:endParaRPr lang="en-US" sz="1000" b="0" i="0">
                        <a:effectLst/>
                      </a:endParaRPr>
                    </a:p>
                  </a:txBody>
                  <a:tcPr/>
                </a:tc>
                <a:tc>
                  <a:txBody>
                    <a:bodyPr/>
                    <a:lstStyle/>
                    <a:p>
                      <a:pPr algn="l" rtl="0" fontAlgn="base"/>
                      <a:r>
                        <a:rPr lang="en-US" sz="1000" dirty="0">
                          <a:solidFill>
                            <a:srgbClr val="FF0000"/>
                          </a:solidFill>
                          <a:effectLst/>
                        </a:rPr>
                        <a:t>Rhyme</a:t>
                      </a:r>
                      <a:r>
                        <a:rPr lang="en-US" sz="1000" dirty="0">
                          <a:effectLst/>
                        </a:rPr>
                        <a:t> </a:t>
                      </a:r>
                    </a:p>
                    <a:p>
                      <a:pPr algn="l" rtl="0" fontAlgn="base"/>
                      <a:r>
                        <a:rPr lang="en-US" sz="1000" dirty="0">
                          <a:effectLst/>
                        </a:rPr>
                        <a:t>Able to find the rhyming pairs in familiar objects (CVC words i.e. cat/hat </a:t>
                      </a:r>
                      <a:endParaRPr lang="en-US" sz="1000" b="0" i="0">
                        <a:effectLst/>
                      </a:endParaRPr>
                    </a:p>
                  </a:txBody>
                  <a:tcPr/>
                </a:tc>
                <a:tc>
                  <a:txBody>
                    <a:bodyPr/>
                    <a:lstStyle/>
                    <a:p>
                      <a:pPr algn="l" rtl="0" fontAlgn="base"/>
                      <a:r>
                        <a:rPr lang="en-US" sz="1000" dirty="0">
                          <a:solidFill>
                            <a:srgbClr val="FF0000"/>
                          </a:solidFill>
                          <a:effectLst/>
                        </a:rPr>
                        <a:t>Rhyme</a:t>
                      </a:r>
                      <a:r>
                        <a:rPr lang="en-US" sz="1000" dirty="0">
                          <a:effectLst/>
                        </a:rPr>
                        <a:t> </a:t>
                      </a:r>
                    </a:p>
                    <a:p>
                      <a:pPr algn="l" rtl="0" fontAlgn="base"/>
                      <a:r>
                        <a:rPr lang="en-US" sz="1000" dirty="0">
                          <a:effectLst/>
                        </a:rPr>
                        <a:t>Able to continue a rhyming string </a:t>
                      </a:r>
                      <a:endParaRPr lang="en-US" sz="1000">
                        <a:effectLst/>
                      </a:endParaRPr>
                    </a:p>
                    <a:p>
                      <a:pPr algn="l" rtl="0" fontAlgn="base"/>
                      <a:r>
                        <a:rPr lang="en-US" sz="1000" dirty="0">
                          <a:effectLst/>
                        </a:rPr>
                        <a:t>Starter word- cat </a:t>
                      </a:r>
                      <a:endParaRPr lang="en-US" sz="1000">
                        <a:effectLst/>
                      </a:endParaRPr>
                    </a:p>
                    <a:p>
                      <a:pPr algn="l" rtl="0" fontAlgn="base"/>
                      <a:r>
                        <a:rPr lang="en-US" sz="1000" dirty="0">
                          <a:effectLst/>
                        </a:rPr>
                        <a:t>Children generate string- cat, hat, fat, rat… </a:t>
                      </a:r>
                      <a:endParaRPr lang="en-US" sz="1000" b="0" i="0">
                        <a:effectLst/>
                      </a:endParaRPr>
                    </a:p>
                  </a:txBody>
                  <a:tcPr/>
                </a:tc>
                <a:tc>
                  <a:txBody>
                    <a:bodyPr/>
                    <a:lstStyle/>
                    <a:p>
                      <a:pPr algn="l" rtl="0" fontAlgn="base"/>
                      <a:r>
                        <a:rPr lang="en-US" sz="1000" dirty="0">
                          <a:solidFill>
                            <a:srgbClr val="FF0000"/>
                          </a:solidFill>
                          <a:effectLst/>
                        </a:rPr>
                        <a:t>Alliteration</a:t>
                      </a:r>
                      <a:r>
                        <a:rPr lang="en-US" sz="1000" dirty="0">
                          <a:effectLst/>
                        </a:rPr>
                        <a:t> </a:t>
                      </a:r>
                    </a:p>
                    <a:p>
                      <a:pPr algn="l" rtl="0" fontAlgn="base"/>
                      <a:r>
                        <a:rPr lang="en-US" sz="1000" dirty="0">
                          <a:effectLst/>
                        </a:rPr>
                        <a:t>Able to match objects by initial sound </a:t>
                      </a:r>
                      <a:endParaRPr lang="en-US" sz="1000" b="0" i="0">
                        <a:effectLst/>
                      </a:endParaRPr>
                    </a:p>
                  </a:txBody>
                  <a:tcPr/>
                </a:tc>
                <a:tc>
                  <a:txBody>
                    <a:bodyPr/>
                    <a:lstStyle/>
                    <a:p>
                      <a:pPr algn="l" rtl="0" fontAlgn="base"/>
                      <a:r>
                        <a:rPr lang="en-US" sz="1000" dirty="0">
                          <a:solidFill>
                            <a:srgbClr val="FF0000"/>
                          </a:solidFill>
                          <a:effectLst/>
                        </a:rPr>
                        <a:t>Alliteration</a:t>
                      </a:r>
                      <a:endParaRPr lang="en-US" sz="1000" dirty="0">
                        <a:effectLst/>
                      </a:endParaRPr>
                    </a:p>
                    <a:p>
                      <a:pPr algn="l" rtl="0" fontAlgn="base"/>
                      <a:r>
                        <a:rPr lang="en-US" sz="1000" dirty="0">
                          <a:effectLst/>
                        </a:rPr>
                        <a:t>Able to hear the initial sound in own name </a:t>
                      </a:r>
                      <a:endParaRPr lang="en-US" sz="1000" b="0" i="0">
                        <a:effectLst/>
                      </a:endParaRPr>
                    </a:p>
                  </a:txBody>
                  <a:tcPr/>
                </a:tc>
                <a:tc>
                  <a:txBody>
                    <a:bodyPr/>
                    <a:lstStyle/>
                    <a:p>
                      <a:pPr algn="l" rtl="0" fontAlgn="base"/>
                      <a:r>
                        <a:rPr lang="en-US" sz="1000" dirty="0">
                          <a:solidFill>
                            <a:srgbClr val="FF0000"/>
                          </a:solidFill>
                          <a:effectLst/>
                        </a:rPr>
                        <a:t>Alliteration</a:t>
                      </a:r>
                      <a:endParaRPr lang="en-US" sz="1000" dirty="0">
                        <a:effectLst/>
                      </a:endParaRPr>
                    </a:p>
                    <a:p>
                      <a:pPr algn="l" rtl="0" fontAlgn="base"/>
                      <a:r>
                        <a:rPr lang="en-US" sz="1000" dirty="0">
                          <a:effectLst/>
                        </a:rPr>
                        <a:t>Able to hear initial sounds in familiar objects  </a:t>
                      </a:r>
                      <a:endParaRPr lang="en-US" sz="1000" b="0" i="0">
                        <a:effectLst/>
                      </a:endParaRPr>
                    </a:p>
                  </a:txBody>
                  <a:tcPr/>
                </a:tc>
                <a:tc>
                  <a:txBody>
                    <a:bodyPr/>
                    <a:lstStyle/>
                    <a:p>
                      <a:pPr algn="l" rtl="0" fontAlgn="base"/>
                      <a:r>
                        <a:rPr lang="en-US" sz="1000" dirty="0">
                          <a:solidFill>
                            <a:srgbClr val="FF0000"/>
                          </a:solidFill>
                          <a:effectLst/>
                        </a:rPr>
                        <a:t>Blending</a:t>
                      </a:r>
                      <a:r>
                        <a:rPr lang="en-US" sz="1000" dirty="0">
                          <a:effectLst/>
                        </a:rPr>
                        <a:t> </a:t>
                      </a:r>
                    </a:p>
                    <a:p>
                      <a:pPr algn="l" rtl="0" fontAlgn="base"/>
                      <a:r>
                        <a:rPr lang="en-US" sz="1000" dirty="0">
                          <a:effectLst/>
                        </a:rPr>
                        <a:t>Able to blend segmented sounds </a:t>
                      </a:r>
                      <a:endParaRPr lang="en-US" sz="1000">
                        <a:effectLst/>
                      </a:endParaRPr>
                    </a:p>
                    <a:p>
                      <a:pPr algn="l" rtl="0" fontAlgn="base"/>
                      <a:r>
                        <a:rPr lang="en-US" sz="1000" dirty="0">
                          <a:effectLst/>
                        </a:rPr>
                        <a:t>i.e. c-a-t= cat and select matching object </a:t>
                      </a:r>
                      <a:endParaRPr lang="en-US" sz="1000" b="0" i="0">
                        <a:effectLst/>
                      </a:endParaRPr>
                    </a:p>
                  </a:txBody>
                  <a:tcPr/>
                </a:tc>
                <a:tc>
                  <a:txBody>
                    <a:bodyPr/>
                    <a:lstStyle/>
                    <a:p>
                      <a:pPr algn="l" rtl="0" fontAlgn="base"/>
                      <a:r>
                        <a:rPr lang="en-US" sz="1000" dirty="0">
                          <a:solidFill>
                            <a:srgbClr val="FF0000"/>
                          </a:solidFill>
                          <a:effectLst/>
                        </a:rPr>
                        <a:t>Segmenting </a:t>
                      </a:r>
                      <a:endParaRPr lang="en-US" sz="1000">
                        <a:solidFill>
                          <a:srgbClr val="FF0000"/>
                        </a:solidFill>
                        <a:effectLst/>
                      </a:endParaRPr>
                    </a:p>
                    <a:p>
                      <a:pPr algn="l" rtl="0" fontAlgn="base"/>
                      <a:r>
                        <a:rPr lang="en-US" sz="1000" dirty="0">
                          <a:effectLst/>
                        </a:rPr>
                        <a:t>Able to segment sounds in CVC object/ word </a:t>
                      </a:r>
                      <a:endParaRPr lang="en-US" sz="1000">
                        <a:effectLst/>
                      </a:endParaRPr>
                    </a:p>
                    <a:p>
                      <a:pPr algn="l" rtl="0" fontAlgn="base"/>
                      <a:r>
                        <a:rPr lang="en-US" sz="1000" dirty="0">
                          <a:effectLst/>
                        </a:rPr>
                        <a:t>i.e.  cat =  </a:t>
                      </a:r>
                      <a:endParaRPr lang="en-US" sz="1000">
                        <a:effectLst/>
                      </a:endParaRPr>
                    </a:p>
                    <a:p>
                      <a:pPr algn="l" rtl="0" fontAlgn="base"/>
                      <a:r>
                        <a:rPr lang="en-US" sz="1000" dirty="0">
                          <a:effectLst/>
                        </a:rPr>
                        <a:t>c-a-t </a:t>
                      </a:r>
                      <a:endParaRPr lang="en-US" sz="1000" b="0" i="0">
                        <a:effectLst/>
                      </a:endParaRPr>
                    </a:p>
                  </a:txBody>
                  <a:tcPr/>
                </a:tc>
                <a:extLst>
                  <a:ext uri="{0D108BD9-81ED-4DB2-BD59-A6C34878D82A}">
                    <a16:rowId xmlns:a16="http://schemas.microsoft.com/office/drawing/2014/main" val="1960661862"/>
                  </a:ext>
                </a:extLst>
              </a:tr>
            </a:tbl>
          </a:graphicData>
        </a:graphic>
      </p:graphicFrame>
    </p:spTree>
    <p:extLst>
      <p:ext uri="{BB962C8B-B14F-4D97-AF65-F5344CB8AC3E}">
        <p14:creationId xmlns:p14="http://schemas.microsoft.com/office/powerpoint/2010/main" val="2442801721"/>
      </p:ext>
    </p:extLst>
  </p:cSld>
  <p:clrMapOvr>
    <a:masterClrMapping/>
  </p:clrMapOvr>
  <mc:AlternateContent xmlns:mc="http://schemas.openxmlformats.org/markup-compatibility/2006" xmlns:p14="http://schemas.microsoft.com/office/powerpoint/2010/main">
    <mc:Choice Requires="p14">
      <p:transition spd="slow" p14:dur="2000" advTm="217"/>
    </mc:Choice>
    <mc:Fallback xmlns="">
      <p:transition spd="slow" advTm="21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48" y="359550"/>
            <a:ext cx="7056784" cy="769441"/>
          </a:xfrm>
          <a:prstGeom prst="rect">
            <a:avLst/>
          </a:prstGeom>
          <a:noFill/>
        </p:spPr>
        <p:txBody>
          <a:bodyPr wrap="square" rtlCol="0">
            <a:spAutoFit/>
          </a:bodyPr>
          <a:lstStyle/>
          <a:p>
            <a:pPr algn="ctr"/>
            <a:r>
              <a:rPr lang="en-GB" sz="4400" b="1" u="sng" dirty="0">
                <a:solidFill>
                  <a:srgbClr val="00B050"/>
                </a:solidFill>
                <a:latin typeface="Calibri" panose="020F0502020204030204" pitchFamily="34" charset="0"/>
                <a:cs typeface="Calibri" panose="020F0502020204030204" pitchFamily="34" charset="0"/>
              </a:rPr>
              <a:t>Reading/Spelling</a:t>
            </a:r>
          </a:p>
        </p:txBody>
      </p:sp>
      <p:sp>
        <p:nvSpPr>
          <p:cNvPr id="4" name="TextBox 3"/>
          <p:cNvSpPr txBox="1"/>
          <p:nvPr/>
        </p:nvSpPr>
        <p:spPr>
          <a:xfrm>
            <a:off x="251520" y="1700808"/>
            <a:ext cx="6696506" cy="4708981"/>
          </a:xfrm>
          <a:prstGeom prst="rect">
            <a:avLst/>
          </a:prstGeom>
          <a:noFill/>
        </p:spPr>
        <p:txBody>
          <a:bodyPr wrap="square" lIns="91440" tIns="45720" rIns="91440" bIns="45720" rtlCol="0" anchor="t">
            <a:spAutoFit/>
          </a:bodyPr>
          <a:lstStyle/>
          <a:p>
            <a:r>
              <a:rPr lang="en-GB" sz="3200" b="1" i="1" dirty="0">
                <a:solidFill>
                  <a:srgbClr val="00B050"/>
                </a:solidFill>
                <a:latin typeface="Calibri"/>
                <a:cs typeface="Calibri"/>
              </a:rPr>
              <a:t>At home:</a:t>
            </a:r>
          </a:p>
          <a:p>
            <a:pPr algn="ctr"/>
            <a:r>
              <a:rPr lang="en-GB" sz="2400" dirty="0">
                <a:solidFill>
                  <a:srgbClr val="00B050"/>
                </a:solidFill>
                <a:latin typeface="Calibri"/>
                <a:cs typeface="Calibri"/>
              </a:rPr>
              <a:t>Every child should be reading a school reading book </a:t>
            </a:r>
            <a:r>
              <a:rPr lang="en-GB" sz="2400" b="1" dirty="0">
                <a:solidFill>
                  <a:srgbClr val="00B050"/>
                </a:solidFill>
                <a:latin typeface="Calibri"/>
                <a:cs typeface="Calibri"/>
              </a:rPr>
              <a:t>at least 3-</a:t>
            </a:r>
            <a:r>
              <a:rPr lang="en-GB" sz="2400" dirty="0">
                <a:solidFill>
                  <a:srgbClr val="00B050"/>
                </a:solidFill>
                <a:latin typeface="Calibri"/>
                <a:cs typeface="Calibri"/>
              </a:rPr>
              <a:t>5 times a week at home</a:t>
            </a:r>
          </a:p>
          <a:p>
            <a:r>
              <a:rPr lang="en-GB" sz="2400" dirty="0">
                <a:solidFill>
                  <a:srgbClr val="00B050"/>
                </a:solidFill>
                <a:latin typeface="Calibri"/>
                <a:ea typeface="Calibri"/>
                <a:cs typeface="Calibri"/>
              </a:rPr>
              <a:t>Practising their CEW – later on in the year these will be in reading records.</a:t>
            </a:r>
            <a:endParaRPr lang="en-GB" sz="2400" dirty="0">
              <a:solidFill>
                <a:srgbClr val="00B050"/>
              </a:solidFill>
              <a:latin typeface="Calibri" panose="020F0502020204030204" pitchFamily="34" charset="0"/>
              <a:ea typeface="Calibri"/>
              <a:cs typeface="Calibri" panose="020F0502020204030204" pitchFamily="34" charset="0"/>
            </a:endParaRPr>
          </a:p>
          <a:p>
            <a:endParaRPr lang="en-GB">
              <a:solidFill>
                <a:srgbClr val="00B050"/>
              </a:solidFill>
              <a:latin typeface="Calibri"/>
              <a:ea typeface="+mn-lt"/>
              <a:cs typeface="Calibri"/>
            </a:endParaRPr>
          </a:p>
          <a:p>
            <a:r>
              <a:rPr lang="en-GB" sz="2800" dirty="0">
                <a:solidFill>
                  <a:srgbClr val="00B050"/>
                </a:solidFill>
                <a:latin typeface="Calibri"/>
                <a:cs typeface="Calibri"/>
              </a:rPr>
              <a:t>Book Bands  </a:t>
            </a:r>
            <a:endParaRPr lang="en-GB" sz="2800" dirty="0">
              <a:solidFill>
                <a:srgbClr val="00B050"/>
              </a:solidFill>
              <a:latin typeface="Calibri" panose="020F0502020204030204" pitchFamily="34" charset="0"/>
              <a:cs typeface="Calibri" panose="020F0502020204030204" pitchFamily="34" charset="0"/>
            </a:endParaRPr>
          </a:p>
          <a:p>
            <a:r>
              <a:rPr lang="en-GB" b="1">
                <a:solidFill>
                  <a:srgbClr val="00B050"/>
                </a:solidFill>
                <a:latin typeface="Calibri"/>
                <a:ea typeface="Calibri"/>
                <a:cs typeface="Calibri"/>
              </a:rPr>
              <a:t>You will start to get Lilac books next week! </a:t>
            </a:r>
            <a:r>
              <a:rPr lang="en-GB" dirty="0">
                <a:solidFill>
                  <a:srgbClr val="00B050"/>
                </a:solidFill>
                <a:latin typeface="Calibri"/>
                <a:ea typeface="Calibri"/>
                <a:cs typeface="Calibri"/>
              </a:rPr>
              <a:t>This is to get into routine, start getting your child ready for reading, develop language skills in specific way, etc. </a:t>
            </a:r>
            <a:endParaRPr lang="en-GB" dirty="0">
              <a:solidFill>
                <a:srgbClr val="000000"/>
              </a:solidFill>
              <a:latin typeface="Trebuchet MS" panose="020B0603020202020204"/>
              <a:ea typeface="Calibri"/>
              <a:cs typeface="Calibri"/>
            </a:endParaRPr>
          </a:p>
          <a:p>
            <a:r>
              <a:rPr lang="en-GB" dirty="0">
                <a:solidFill>
                  <a:srgbClr val="00B050"/>
                </a:solidFill>
                <a:latin typeface="Calibri"/>
                <a:ea typeface="Calibri"/>
                <a:cs typeface="Calibri"/>
              </a:rPr>
              <a:t>Your child will have a book, linked to the sounds they have learnt in school.</a:t>
            </a:r>
            <a:endParaRPr lang="en-GB"/>
          </a:p>
          <a:p>
            <a:r>
              <a:rPr lang="en-GB" dirty="0">
                <a:solidFill>
                  <a:srgbClr val="00B050"/>
                </a:solidFill>
                <a:latin typeface="Calibri"/>
                <a:ea typeface="Calibri"/>
                <a:cs typeface="Calibri"/>
              </a:rPr>
              <a:t>These books will be changed as your child reads with an adult.</a:t>
            </a:r>
            <a:endParaRPr lang="en-GB" dirty="0">
              <a:solidFill>
                <a:srgbClr val="00B050"/>
              </a:solidFill>
              <a:latin typeface="Calibri" panose="020F0502020204030204" pitchFamily="34" charset="0"/>
              <a:ea typeface="Calibri"/>
              <a:cs typeface="Calibri" panose="020F0502020204030204" pitchFamily="34" charset="0"/>
            </a:endParaRPr>
          </a:p>
          <a:p>
            <a:endParaRPr lang="en-GB" dirty="0">
              <a:solidFill>
                <a:srgbClr val="00B050"/>
              </a:solidFill>
              <a:latin typeface="Calibri" panose="020F0502020204030204" pitchFamily="34" charset="0"/>
              <a:cs typeface="Calibri" panose="020F0502020204030204" pitchFamily="34" charset="0"/>
            </a:endParaRPr>
          </a:p>
        </p:txBody>
      </p:sp>
      <p:pic>
        <p:nvPicPr>
          <p:cNvPr id="7"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16016" b="32031" l="14495" r="23646"/>
                    </a14:imgEffect>
                  </a14:imgLayer>
                </a14:imgProps>
              </a:ext>
              <a:ext uri="{28A0092B-C50C-407E-A947-70E740481C1C}">
                <a14:useLocalDpi xmlns:a14="http://schemas.microsoft.com/office/drawing/2010/main" val="0"/>
              </a:ext>
            </a:extLst>
          </a:blip>
          <a:srcRect l="14613" t="15066" r="76016" b="67460"/>
          <a:stretch/>
        </p:blipFill>
        <p:spPr bwMode="auto">
          <a:xfrm>
            <a:off x="107504" y="78252"/>
            <a:ext cx="1152128" cy="1207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17 Quotes to Motivate You to Want to Read ... | Reading quotes, Quotes for  kids, Dr seuss reading quotes">
            <a:extLst>
              <a:ext uri="{FF2B5EF4-FFF2-40B4-BE49-F238E27FC236}">
                <a16:creationId xmlns:a16="http://schemas.microsoft.com/office/drawing/2014/main" id="{0ACF1ED8-7AD1-3D49-B3AA-0944F426E34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6261" y="318241"/>
            <a:ext cx="2347739" cy="2253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07168"/>
      </p:ext>
    </p:extLst>
  </p:cSld>
  <p:clrMapOvr>
    <a:masterClrMapping/>
  </p:clrMapOvr>
  <mc:AlternateContent xmlns:mc="http://schemas.openxmlformats.org/markup-compatibility/2006" xmlns:p14="http://schemas.microsoft.com/office/powerpoint/2010/main">
    <mc:Choice Requires="p14">
      <p:transition spd="slow" p14:dur="2000" advTm="87"/>
    </mc:Choice>
    <mc:Fallback xmlns="">
      <p:transition spd="slow" advTm="8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EB5E99-16A5-2E37-CA51-306554FB14DC}"/>
              </a:ext>
            </a:extLst>
          </p:cNvPr>
          <p:cNvSpPr txBox="1"/>
          <p:nvPr/>
        </p:nvSpPr>
        <p:spPr>
          <a:xfrm>
            <a:off x="228400" y="144397"/>
            <a:ext cx="7056784" cy="1446550"/>
          </a:xfrm>
          <a:prstGeom prst="rect">
            <a:avLst/>
          </a:prstGeom>
          <a:noFill/>
        </p:spPr>
        <p:txBody>
          <a:bodyPr wrap="square" lIns="91440" tIns="45720" rIns="91440" bIns="45720" rtlCol="0" anchor="t">
            <a:spAutoFit/>
          </a:bodyPr>
          <a:lstStyle/>
          <a:p>
            <a:pPr algn="ctr"/>
            <a:r>
              <a:rPr lang="en-GB" sz="4400" b="1" u="sng" dirty="0">
                <a:solidFill>
                  <a:srgbClr val="00B050"/>
                </a:solidFill>
                <a:latin typeface="Calibri"/>
                <a:cs typeface="Calibri"/>
              </a:rPr>
              <a:t>Writing/ Mark Making and Fine Motor Development</a:t>
            </a:r>
            <a:endParaRPr lang="en-GB" sz="4400" b="1" u="sng" dirty="0">
              <a:solidFill>
                <a:srgbClr val="00B050"/>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3F3D44F5-175A-AAB2-3632-7FD2FFCEF279}"/>
              </a:ext>
            </a:extLst>
          </p:cNvPr>
          <p:cNvSpPr txBox="1"/>
          <p:nvPr/>
        </p:nvSpPr>
        <p:spPr>
          <a:xfrm>
            <a:off x="355741" y="1510858"/>
            <a:ext cx="7399729" cy="5678478"/>
          </a:xfrm>
          <a:prstGeom prst="rect">
            <a:avLst/>
          </a:prstGeom>
          <a:noFill/>
        </p:spPr>
        <p:txBody>
          <a:bodyPr wrap="square" lIns="91440" tIns="45720" rIns="91440" bIns="45720" rtlCol="0" anchor="t">
            <a:spAutoFit/>
          </a:bodyPr>
          <a:lstStyle/>
          <a:p>
            <a:r>
              <a:rPr lang="en-GB" sz="2000" dirty="0">
                <a:solidFill>
                  <a:srgbClr val="00B050"/>
                </a:solidFill>
                <a:latin typeface="Calibri"/>
                <a:cs typeface="Calibri"/>
              </a:rPr>
              <a:t>Please </a:t>
            </a:r>
            <a:r>
              <a:rPr lang="en-GB" sz="2000" i="1" dirty="0">
                <a:solidFill>
                  <a:srgbClr val="00B050"/>
                </a:solidFill>
                <a:latin typeface="Calibri"/>
                <a:cs typeface="Calibri"/>
              </a:rPr>
              <a:t>do </a:t>
            </a:r>
            <a:r>
              <a:rPr lang="en-GB" sz="2000" dirty="0" err="1">
                <a:solidFill>
                  <a:srgbClr val="00B050"/>
                </a:solidFill>
                <a:latin typeface="Calibri"/>
                <a:cs typeface="Calibri"/>
              </a:rPr>
              <a:t>do</a:t>
            </a:r>
            <a:r>
              <a:rPr lang="en-GB" sz="2000" dirty="0">
                <a:solidFill>
                  <a:srgbClr val="00B050"/>
                </a:solidFill>
                <a:latin typeface="Calibri"/>
                <a:cs typeface="Calibri"/>
              </a:rPr>
              <a:t> those fine motor skill activities (or any other of your own) as frequently as you can! </a:t>
            </a:r>
            <a:endParaRPr lang="en-GB" sz="2800" b="1" dirty="0">
              <a:solidFill>
                <a:srgbClr val="00B050"/>
              </a:solidFill>
              <a:latin typeface="Calibri" panose="020F0502020204030204" pitchFamily="34" charset="0"/>
              <a:cs typeface="Calibri" panose="020F0502020204030204" pitchFamily="34" charset="0"/>
            </a:endParaRPr>
          </a:p>
          <a:p>
            <a:endParaRPr lang="en-GB" sz="2000" dirty="0">
              <a:solidFill>
                <a:srgbClr val="00B050"/>
              </a:solidFill>
              <a:latin typeface="Calibri"/>
              <a:cs typeface="Calibri"/>
            </a:endParaRPr>
          </a:p>
          <a:p>
            <a:r>
              <a:rPr lang="en-GB" sz="2000" dirty="0">
                <a:solidFill>
                  <a:srgbClr val="00B050"/>
                </a:solidFill>
                <a:latin typeface="Calibri"/>
                <a:cs typeface="Calibri"/>
              </a:rPr>
              <a:t>If your child is in need of extra support here we will mention it to you specifically at </a:t>
            </a:r>
            <a:endParaRPr lang="en-GB" sz="2800" b="1">
              <a:solidFill>
                <a:srgbClr val="00B050"/>
              </a:solidFill>
              <a:latin typeface="Calibri" panose="020F0502020204030204" pitchFamily="34" charset="0"/>
              <a:cs typeface="Calibri" panose="020F0502020204030204" pitchFamily="34" charset="0"/>
            </a:endParaRPr>
          </a:p>
          <a:p>
            <a:r>
              <a:rPr lang="en-GB" sz="2800" b="1" dirty="0">
                <a:solidFill>
                  <a:srgbClr val="00B050"/>
                </a:solidFill>
                <a:latin typeface="Calibri"/>
                <a:cs typeface="Calibri"/>
              </a:rPr>
              <a:t>Parents Evening.</a:t>
            </a:r>
            <a:endParaRPr lang="en-GB" sz="2800" b="1" dirty="0">
              <a:solidFill>
                <a:srgbClr val="00B050"/>
              </a:solidFill>
              <a:latin typeface="Calibri" panose="020F0502020204030204" pitchFamily="34" charset="0"/>
              <a:cs typeface="Calibri" panose="020F0502020204030204" pitchFamily="34" charset="0"/>
            </a:endParaRPr>
          </a:p>
          <a:p>
            <a:r>
              <a:rPr lang="en-GB" sz="2800" b="1" dirty="0">
                <a:solidFill>
                  <a:srgbClr val="00B050"/>
                </a:solidFill>
                <a:latin typeface="Calibri"/>
                <a:cs typeface="Calibri"/>
              </a:rPr>
              <a:t>Tues 8th Thursday 10th November.</a:t>
            </a:r>
            <a:endParaRPr lang="en-GB" sz="2000" b="1" dirty="0">
              <a:solidFill>
                <a:srgbClr val="00B050"/>
              </a:solidFill>
              <a:latin typeface="Calibri" panose="020F0502020204030204" pitchFamily="34" charset="0"/>
              <a:cs typeface="Calibri" panose="020F0502020204030204" pitchFamily="34" charset="0"/>
            </a:endParaRPr>
          </a:p>
          <a:p>
            <a:endParaRPr lang="en-GB" sz="2800" b="1" dirty="0">
              <a:solidFill>
                <a:srgbClr val="00B050"/>
              </a:solidFill>
              <a:latin typeface="Calibri" panose="020F0502020204030204" pitchFamily="34" charset="0"/>
              <a:ea typeface="Calibri"/>
              <a:cs typeface="Calibri" panose="020F0502020204030204" pitchFamily="34" charset="0"/>
            </a:endParaRPr>
          </a:p>
          <a:p>
            <a:pPr defTabSz="914400">
              <a:defRPr/>
            </a:pPr>
            <a:r>
              <a:rPr lang="en-GB" sz="2000" b="1" dirty="0">
                <a:solidFill>
                  <a:srgbClr val="00B050"/>
                </a:solidFill>
                <a:latin typeface="Calibri"/>
                <a:cs typeface="Calibri"/>
              </a:rPr>
              <a:t>Want it to be meaningful and purposeful!</a:t>
            </a:r>
            <a:endParaRPr lang="en-GB" sz="2000" b="1" dirty="0">
              <a:solidFill>
                <a:srgbClr val="00B050"/>
              </a:solidFill>
              <a:latin typeface="Calibri" panose="020F0502020204030204" pitchFamily="34" charset="0"/>
              <a:cs typeface="Calibri" panose="020F0502020204030204" pitchFamily="34" charset="0"/>
            </a:endParaRPr>
          </a:p>
          <a:p>
            <a:endParaRPr lang="en-GB" sz="2000" b="1" dirty="0">
              <a:solidFill>
                <a:srgbClr val="00B050"/>
              </a:solidFill>
              <a:latin typeface="Calibri"/>
              <a:cs typeface="Calibri"/>
            </a:endParaRPr>
          </a:p>
          <a:p>
            <a:r>
              <a:rPr lang="en-GB" sz="2000" b="1" dirty="0">
                <a:solidFill>
                  <a:srgbClr val="00B050"/>
                </a:solidFill>
                <a:latin typeface="Calibri"/>
                <a:cs typeface="Calibri"/>
              </a:rPr>
              <a:t>Get them involved in writing lists for shops, thank you cards for gifts they receive, etc.</a:t>
            </a:r>
            <a:endParaRPr lang="en-GB" sz="2000" b="1" dirty="0">
              <a:solidFill>
                <a:srgbClr val="00B050"/>
              </a:solidFill>
              <a:latin typeface="Calibri" panose="020F0502020204030204" pitchFamily="34" charset="0"/>
              <a:cs typeface="Calibri" panose="020F0502020204030204" pitchFamily="34" charset="0"/>
            </a:endParaRPr>
          </a:p>
          <a:p>
            <a:endParaRPr lang="en-GB" sz="2000" b="1" dirty="0">
              <a:solidFill>
                <a:srgbClr val="00B050"/>
              </a:solidFill>
              <a:latin typeface="Calibri" panose="020F0502020204030204" pitchFamily="34" charset="0"/>
              <a:cs typeface="Calibri" panose="020F0502020204030204" pitchFamily="34" charset="0"/>
            </a:endParaRPr>
          </a:p>
          <a:p>
            <a:r>
              <a:rPr lang="en-GB" sz="2000" b="1" dirty="0">
                <a:solidFill>
                  <a:srgbClr val="00B050"/>
                </a:solidFill>
                <a:latin typeface="Calibri"/>
                <a:cs typeface="Calibri"/>
              </a:rPr>
              <a:t>Lots of praise and encouragement at this stage!</a:t>
            </a:r>
            <a:endParaRPr lang="en-GB" sz="2000" b="1" dirty="0">
              <a:solidFill>
                <a:srgbClr val="00B050"/>
              </a:solidFill>
              <a:latin typeface="Calibri" panose="020F0502020204030204" pitchFamily="34" charset="0"/>
              <a:cs typeface="Calibri" panose="020F0502020204030204" pitchFamily="34" charset="0"/>
            </a:endParaRPr>
          </a:p>
          <a:p>
            <a:endParaRPr lang="en-GB" sz="3200" dirty="0">
              <a:solidFill>
                <a:srgbClr val="00B050"/>
              </a:solidFill>
              <a:latin typeface="Calibri" panose="020F0502020204030204" pitchFamily="34" charset="0"/>
              <a:cs typeface="Calibri" panose="020F0502020204030204" pitchFamily="34" charset="0"/>
            </a:endParaRPr>
          </a:p>
          <a:p>
            <a:pPr marL="342900" indent="-342900">
              <a:buChar char="-"/>
            </a:pPr>
            <a:endParaRPr lang="en-GB" dirty="0">
              <a:solidFill>
                <a:srgbClr val="00B050"/>
              </a:solidFill>
              <a:latin typeface="Calibri" panose="020F0502020204030204" pitchFamily="34" charset="0"/>
              <a:cs typeface="Calibri" panose="020F0502020204030204" pitchFamily="34" charset="0"/>
            </a:endParaRPr>
          </a:p>
          <a:p>
            <a:endParaRPr lang="en-GB" sz="900" dirty="0">
              <a:solidFill>
                <a:srgbClr val="00B050"/>
              </a:solidFill>
              <a:latin typeface="Calibri" panose="020F0502020204030204" pitchFamily="34" charset="0"/>
              <a:cs typeface="Calibri" panose="020F0502020204030204" pitchFamily="34" charset="0"/>
            </a:endParaRPr>
          </a:p>
        </p:txBody>
      </p:sp>
      <p:pic>
        <p:nvPicPr>
          <p:cNvPr id="4" name="Picture 2" descr="A picture containing text, clipart&#10;&#10;Description automatically generated">
            <a:extLst>
              <a:ext uri="{FF2B5EF4-FFF2-40B4-BE49-F238E27FC236}">
                <a16:creationId xmlns:a16="http://schemas.microsoft.com/office/drawing/2014/main" id="{975A6379-54C7-E790-7BB2-B5832CC923E4}"/>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16016" b="32031" l="14495" r="23646"/>
                    </a14:imgEffect>
                  </a14:imgLayer>
                </a14:imgProps>
              </a:ext>
              <a:ext uri="{28A0092B-C50C-407E-A947-70E740481C1C}">
                <a14:useLocalDpi xmlns:a14="http://schemas.microsoft.com/office/drawing/2010/main" val="0"/>
              </a:ext>
            </a:extLst>
          </a:blip>
          <a:srcRect l="14613" t="15066" r="76016" b="67460"/>
          <a:stretch/>
        </p:blipFill>
        <p:spPr bwMode="auto">
          <a:xfrm>
            <a:off x="7763363" y="87217"/>
            <a:ext cx="1152128" cy="1207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3516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3" y="126400"/>
            <a:ext cx="6485655" cy="769441"/>
          </a:xfrm>
          <a:prstGeom prst="rect">
            <a:avLst/>
          </a:prstGeom>
          <a:noFill/>
        </p:spPr>
        <p:txBody>
          <a:bodyPr wrap="square" rtlCol="0">
            <a:spAutoFit/>
          </a:bodyPr>
          <a:lstStyle/>
          <a:p>
            <a:pPr algn="ctr"/>
            <a:r>
              <a:rPr lang="en-GB" sz="4400" b="1" u="sng" dirty="0">
                <a:solidFill>
                  <a:srgbClr val="00B050"/>
                </a:solidFill>
                <a:latin typeface="Calibri" panose="020F0502020204030204" pitchFamily="34" charset="0"/>
                <a:cs typeface="Calibri" panose="020F0502020204030204" pitchFamily="34" charset="0"/>
              </a:rPr>
              <a:t>Maths</a:t>
            </a:r>
          </a:p>
        </p:txBody>
      </p:sp>
      <p:sp>
        <p:nvSpPr>
          <p:cNvPr id="3" name="Rectangle 2"/>
          <p:cNvSpPr/>
          <p:nvPr/>
        </p:nvSpPr>
        <p:spPr>
          <a:xfrm>
            <a:off x="243138" y="1383393"/>
            <a:ext cx="7128792" cy="3331681"/>
          </a:xfrm>
          <a:prstGeom prst="rect">
            <a:avLst/>
          </a:prstGeom>
        </p:spPr>
        <p:txBody>
          <a:bodyPr wrap="square" lIns="91440" tIns="45720" rIns="91440" bIns="45720" anchor="t">
            <a:spAutoFit/>
          </a:bodyPr>
          <a:lstStyle/>
          <a:p>
            <a:r>
              <a:rPr lang="en-GB" sz="3200" b="1" dirty="0">
                <a:solidFill>
                  <a:srgbClr val="00B050"/>
                </a:solidFill>
                <a:latin typeface="Calibri" panose="020F0502020204030204" pitchFamily="34" charset="0"/>
                <a:cs typeface="Calibri" panose="020F0502020204030204" pitchFamily="34" charset="0"/>
              </a:rPr>
              <a:t>At home:</a:t>
            </a:r>
          </a:p>
          <a:p>
            <a:endParaRPr lang="en-GB" sz="1050" dirty="0">
              <a:solidFill>
                <a:srgbClr val="00B050"/>
              </a:solidFill>
              <a:latin typeface="Calibri" panose="020F0502020204030204" pitchFamily="34" charset="0"/>
              <a:cs typeface="Calibri" panose="020F0502020204030204" pitchFamily="34" charset="0"/>
            </a:endParaRPr>
          </a:p>
          <a:p>
            <a:r>
              <a:rPr lang="en-GB" sz="2800" dirty="0">
                <a:solidFill>
                  <a:srgbClr val="00B050"/>
                </a:solidFill>
                <a:latin typeface="Calibri"/>
                <a:ea typeface="Calibri"/>
                <a:cs typeface="Calibri"/>
              </a:rPr>
              <a:t>Subitising – what is this?</a:t>
            </a:r>
            <a:endParaRPr lang="en-GB" sz="2800" dirty="0">
              <a:solidFill>
                <a:srgbClr val="00B050"/>
              </a:solidFill>
              <a:latin typeface="Calibri" panose="020F0502020204030204" pitchFamily="34" charset="0"/>
              <a:ea typeface="Calibri"/>
              <a:cs typeface="Calibri" panose="020F0502020204030204" pitchFamily="34" charset="0"/>
            </a:endParaRPr>
          </a:p>
          <a:p>
            <a:endParaRPr lang="en-GB" sz="2800" dirty="0">
              <a:solidFill>
                <a:srgbClr val="00B050"/>
              </a:solidFill>
              <a:latin typeface="Calibri"/>
              <a:ea typeface="Calibri"/>
              <a:cs typeface="Calibri"/>
            </a:endParaRPr>
          </a:p>
          <a:p>
            <a:r>
              <a:rPr lang="en-GB" sz="2800" dirty="0">
                <a:solidFill>
                  <a:srgbClr val="00B050"/>
                </a:solidFill>
                <a:latin typeface="Calibri"/>
                <a:ea typeface="Calibri"/>
                <a:cs typeface="Calibri"/>
              </a:rPr>
              <a:t>Home learning maths – will send out ideas.</a:t>
            </a:r>
            <a:endParaRPr lang="en-GB" dirty="0"/>
          </a:p>
          <a:p>
            <a:endParaRPr lang="en-GB" sz="2800" dirty="0">
              <a:solidFill>
                <a:srgbClr val="00B050"/>
              </a:solidFill>
              <a:latin typeface="Calibri"/>
              <a:ea typeface="Calibri"/>
              <a:cs typeface="Calibri"/>
            </a:endParaRPr>
          </a:p>
          <a:p>
            <a:endParaRPr lang="en-GB" sz="2800" dirty="0">
              <a:solidFill>
                <a:srgbClr val="00B050"/>
              </a:solidFill>
              <a:latin typeface="Calibri"/>
              <a:ea typeface="Calibri"/>
              <a:cs typeface="Calibri"/>
            </a:endParaRPr>
          </a:p>
          <a:p>
            <a:r>
              <a:rPr lang="en-GB" sz="2800" dirty="0" err="1">
                <a:solidFill>
                  <a:srgbClr val="00B050"/>
                </a:solidFill>
                <a:latin typeface="Calibri"/>
                <a:ea typeface="Calibri"/>
                <a:cs typeface="Calibri"/>
              </a:rPr>
              <a:t>Numbots</a:t>
            </a:r>
            <a:r>
              <a:rPr lang="en-GB" sz="2800" dirty="0">
                <a:solidFill>
                  <a:srgbClr val="00B050"/>
                </a:solidFill>
                <a:latin typeface="Calibri"/>
                <a:ea typeface="Calibri"/>
                <a:cs typeface="Calibri"/>
              </a:rPr>
              <a:t> later in the year.</a:t>
            </a:r>
            <a:endParaRPr lang="en-GB" sz="2800">
              <a:solidFill>
                <a:srgbClr val="00B050"/>
              </a:solidFill>
              <a:latin typeface="Calibri" panose="020F0502020204030204" pitchFamily="34" charset="0"/>
              <a:ea typeface="Calibri"/>
              <a:cs typeface="Calibri" panose="020F0502020204030204" pitchFamily="34" charset="0"/>
            </a:endParaRPr>
          </a:p>
        </p:txBody>
      </p:sp>
      <p:pic>
        <p:nvPicPr>
          <p:cNvPr id="5" name="Picture 4"/>
          <p:cNvPicPr>
            <a:picLocks noChangeAspect="1"/>
          </p:cNvPicPr>
          <p:nvPr/>
        </p:nvPicPr>
        <p:blipFill>
          <a:blip r:embed="rId2"/>
          <a:stretch>
            <a:fillRect/>
          </a:stretch>
        </p:blipFill>
        <p:spPr>
          <a:xfrm>
            <a:off x="4398013" y="4165477"/>
            <a:ext cx="3096344" cy="1572457"/>
          </a:xfrm>
          <a:prstGeom prst="rect">
            <a:avLst/>
          </a:prstGeom>
        </p:spPr>
      </p:pic>
      <p:pic>
        <p:nvPicPr>
          <p:cNvPr id="8"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6016" b="32031" l="14495" r="23646"/>
                    </a14:imgEffect>
                  </a14:imgLayer>
                </a14:imgProps>
              </a:ext>
              <a:ext uri="{28A0092B-C50C-407E-A947-70E740481C1C}">
                <a14:useLocalDpi xmlns:a14="http://schemas.microsoft.com/office/drawing/2010/main" val="0"/>
              </a:ext>
            </a:extLst>
          </a:blip>
          <a:srcRect l="14613" t="15066" r="76016" b="67460"/>
          <a:stretch/>
        </p:blipFill>
        <p:spPr bwMode="auto">
          <a:xfrm>
            <a:off x="107504" y="78252"/>
            <a:ext cx="1152128" cy="1207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985FCD41-3F35-9B26-BA83-0C5400356749}"/>
              </a:ext>
            </a:extLst>
          </p:cNvPr>
          <p:cNvSpPr txBox="1"/>
          <p:nvPr/>
        </p:nvSpPr>
        <p:spPr>
          <a:xfrm rot="-300000">
            <a:off x="4442785" y="363609"/>
            <a:ext cx="4528856"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u="sng" dirty="0">
                <a:solidFill>
                  <a:srgbClr val="7030A0"/>
                </a:solidFill>
              </a:rPr>
              <a:t>Homework!!</a:t>
            </a:r>
          </a:p>
          <a:p>
            <a:r>
              <a:rPr lang="en-US" dirty="0">
                <a:solidFill>
                  <a:srgbClr val="7030A0"/>
                </a:solidFill>
              </a:rPr>
              <a:t>This term we are focusing on 1-3, and then up to 5. Please take your child on a walk, in nature and just focus on noticing what is around you. Take some photos of </a:t>
            </a:r>
            <a:r>
              <a:rPr lang="en-US" u="sng" dirty="0">
                <a:solidFill>
                  <a:srgbClr val="7030A0"/>
                </a:solidFill>
              </a:rPr>
              <a:t>'3, or not 3'. </a:t>
            </a:r>
            <a:r>
              <a:rPr lang="en-US" dirty="0">
                <a:solidFill>
                  <a:srgbClr val="7030A0"/>
                </a:solidFill>
              </a:rPr>
              <a:t>Then play a game!</a:t>
            </a:r>
          </a:p>
        </p:txBody>
      </p:sp>
      <p:sp>
        <p:nvSpPr>
          <p:cNvPr id="6" name="TextBox 5">
            <a:extLst>
              <a:ext uri="{FF2B5EF4-FFF2-40B4-BE49-F238E27FC236}">
                <a16:creationId xmlns:a16="http://schemas.microsoft.com/office/drawing/2014/main" id="{81F92678-78A3-C5FB-E38C-4EB6DA8CE63A}"/>
              </a:ext>
            </a:extLst>
          </p:cNvPr>
          <p:cNvSpPr txBox="1"/>
          <p:nvPr/>
        </p:nvSpPr>
        <p:spPr>
          <a:xfrm>
            <a:off x="241608" y="2365368"/>
            <a:ext cx="3307976"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5"/>
              </a:rPr>
              <a:t>https://www.youtube.com/watch?v=4KtifCNlYy4</a:t>
            </a:r>
            <a:endParaRPr lang="en-US"/>
          </a:p>
          <a:p>
            <a:endParaRPr lang="en-US" sz="1400" dirty="0"/>
          </a:p>
        </p:txBody>
      </p:sp>
    </p:spTree>
    <p:extLst>
      <p:ext uri="{BB962C8B-B14F-4D97-AF65-F5344CB8AC3E}">
        <p14:creationId xmlns:p14="http://schemas.microsoft.com/office/powerpoint/2010/main" val="244010832"/>
      </p:ext>
    </p:extLst>
  </p:cSld>
  <p:clrMapOvr>
    <a:masterClrMapping/>
  </p:clrMapOvr>
  <mc:AlternateContent xmlns:mc="http://schemas.openxmlformats.org/markup-compatibility/2006" xmlns:p14="http://schemas.microsoft.com/office/powerpoint/2010/main">
    <mc:Choice Requires="p14">
      <p:transition spd="slow" p14:dur="2000" advTm="95"/>
    </mc:Choice>
    <mc:Fallback xmlns="">
      <p:transition spd="slow" advTm="9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332656"/>
            <a:ext cx="7056784" cy="769441"/>
          </a:xfrm>
          <a:prstGeom prst="rect">
            <a:avLst/>
          </a:prstGeom>
          <a:noFill/>
        </p:spPr>
        <p:txBody>
          <a:bodyPr wrap="square" lIns="91440" tIns="45720" rIns="91440" bIns="45720" rtlCol="0" anchor="t">
            <a:spAutoFit/>
          </a:bodyPr>
          <a:lstStyle/>
          <a:p>
            <a:pPr algn="ctr"/>
            <a:r>
              <a:rPr lang="en-GB" sz="4400" b="1" u="sng" dirty="0">
                <a:solidFill>
                  <a:srgbClr val="00B050"/>
                </a:solidFill>
                <a:latin typeface="Calibri"/>
                <a:ea typeface="Calibri"/>
                <a:cs typeface="Calibri"/>
              </a:rPr>
              <a:t>Curriculum Maps</a:t>
            </a:r>
            <a:endParaRPr lang="en-GB" sz="4400" b="1" u="sng" dirty="0">
              <a:solidFill>
                <a:srgbClr val="00B050"/>
              </a:solidFill>
              <a:latin typeface="Calibri" panose="020F0502020204030204" pitchFamily="34" charset="0"/>
              <a:ea typeface="Calibri"/>
              <a:cs typeface="Calibri" panose="020F0502020204030204" pitchFamily="34" charset="0"/>
            </a:endParaRPr>
          </a:p>
        </p:txBody>
      </p:sp>
      <p:pic>
        <p:nvPicPr>
          <p:cNvPr id="7"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6016" b="32031" l="14495" r="23646"/>
                    </a14:imgEffect>
                  </a14:imgLayer>
                </a14:imgProps>
              </a:ext>
              <a:ext uri="{28A0092B-C50C-407E-A947-70E740481C1C}">
                <a14:useLocalDpi xmlns:a14="http://schemas.microsoft.com/office/drawing/2010/main" val="0"/>
              </a:ext>
            </a:extLst>
          </a:blip>
          <a:srcRect l="14613" t="15066" r="76016" b="67460"/>
          <a:stretch/>
        </p:blipFill>
        <p:spPr bwMode="auto">
          <a:xfrm>
            <a:off x="107504" y="78252"/>
            <a:ext cx="1152128" cy="1207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descr="Text&#10;&#10;Description automatically generated">
            <a:extLst>
              <a:ext uri="{FF2B5EF4-FFF2-40B4-BE49-F238E27FC236}">
                <a16:creationId xmlns:a16="http://schemas.microsoft.com/office/drawing/2014/main" id="{CB9C89A2-AD13-EEFF-DD1D-53635CD66B00}"/>
              </a:ext>
            </a:extLst>
          </p:cNvPr>
          <p:cNvPicPr>
            <a:picLocks noChangeAspect="1"/>
          </p:cNvPicPr>
          <p:nvPr/>
        </p:nvPicPr>
        <p:blipFill>
          <a:blip r:embed="rId5"/>
          <a:stretch>
            <a:fillRect/>
          </a:stretch>
        </p:blipFill>
        <p:spPr>
          <a:xfrm>
            <a:off x="681318" y="1308936"/>
            <a:ext cx="7234516" cy="5190387"/>
          </a:xfrm>
          <a:prstGeom prst="rect">
            <a:avLst/>
          </a:prstGeom>
        </p:spPr>
      </p:pic>
      <p:sp>
        <p:nvSpPr>
          <p:cNvPr id="4" name="Star: 5 Points 3">
            <a:extLst>
              <a:ext uri="{FF2B5EF4-FFF2-40B4-BE49-F238E27FC236}">
                <a16:creationId xmlns:a16="http://schemas.microsoft.com/office/drawing/2014/main" id="{B1DDCD28-8713-6C2B-6699-72C9EDB91DF9}"/>
              </a:ext>
            </a:extLst>
          </p:cNvPr>
          <p:cNvSpPr/>
          <p:nvPr/>
        </p:nvSpPr>
        <p:spPr>
          <a:xfrm rot="-540000">
            <a:off x="-206188" y="2398059"/>
            <a:ext cx="2312894" cy="187362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CHECK OUT WEBSITE</a:t>
            </a:r>
          </a:p>
        </p:txBody>
      </p:sp>
    </p:spTree>
    <p:extLst>
      <p:ext uri="{BB962C8B-B14F-4D97-AF65-F5344CB8AC3E}">
        <p14:creationId xmlns:p14="http://schemas.microsoft.com/office/powerpoint/2010/main" val="1247317120"/>
      </p:ext>
    </p:extLst>
  </p:cSld>
  <p:clrMapOvr>
    <a:masterClrMapping/>
  </p:clrMapOvr>
  <mc:AlternateContent xmlns:mc="http://schemas.openxmlformats.org/markup-compatibility/2006" xmlns:p14="http://schemas.microsoft.com/office/powerpoint/2010/main">
    <mc:Choice Requires="p14">
      <p:transition spd="slow" p14:dur="2000" advTm="60"/>
    </mc:Choice>
    <mc:Fallback xmlns="">
      <p:transition spd="slow" advTm="6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20985291">
            <a:off x="965463" y="982385"/>
            <a:ext cx="3488786" cy="567571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3600" b="1" dirty="0">
                <a:solidFill>
                  <a:srgbClr val="00B050"/>
                </a:solidFill>
                <a:latin typeface="Calibri" panose="020F0502020204030204" pitchFamily="34" charset="0"/>
                <a:cs typeface="Calibri" panose="020F0502020204030204" pitchFamily="34" charset="0"/>
              </a:rPr>
              <a:t>Values:</a:t>
            </a:r>
          </a:p>
          <a:p>
            <a:pPr algn="ctr"/>
            <a:r>
              <a:rPr lang="en-GB" sz="3600" dirty="0">
                <a:solidFill>
                  <a:srgbClr val="00B050"/>
                </a:solidFill>
                <a:latin typeface="Calibri" panose="020F0502020204030204" pitchFamily="34" charset="0"/>
                <a:cs typeface="Calibri" panose="020F0502020204030204" pitchFamily="34" charset="0"/>
              </a:rPr>
              <a:t>Ambition</a:t>
            </a:r>
          </a:p>
          <a:p>
            <a:pPr algn="ctr"/>
            <a:r>
              <a:rPr lang="en-GB" sz="3600" dirty="0">
                <a:solidFill>
                  <a:srgbClr val="00B050"/>
                </a:solidFill>
                <a:latin typeface="Calibri" panose="020F0502020204030204" pitchFamily="34" charset="0"/>
                <a:cs typeface="Calibri" panose="020F0502020204030204" pitchFamily="34" charset="0"/>
              </a:rPr>
              <a:t>Mindfulness</a:t>
            </a:r>
          </a:p>
          <a:p>
            <a:pPr algn="ctr"/>
            <a:r>
              <a:rPr lang="en-GB" sz="3600" dirty="0">
                <a:solidFill>
                  <a:srgbClr val="00B050"/>
                </a:solidFill>
                <a:latin typeface="Calibri" panose="020F0502020204030204" pitchFamily="34" charset="0"/>
                <a:cs typeface="Calibri" panose="020F0502020204030204" pitchFamily="34" charset="0"/>
              </a:rPr>
              <a:t>Honesty</a:t>
            </a:r>
          </a:p>
          <a:p>
            <a:pPr algn="ctr"/>
            <a:r>
              <a:rPr lang="en-GB" sz="3600" dirty="0">
                <a:solidFill>
                  <a:srgbClr val="00B050"/>
                </a:solidFill>
                <a:latin typeface="Calibri" panose="020F0502020204030204" pitchFamily="34" charset="0"/>
                <a:cs typeface="Calibri" panose="020F0502020204030204" pitchFamily="34" charset="0"/>
              </a:rPr>
              <a:t>Resilience</a:t>
            </a:r>
          </a:p>
          <a:p>
            <a:pPr algn="ctr"/>
            <a:r>
              <a:rPr lang="en-GB" sz="3600" dirty="0">
                <a:solidFill>
                  <a:srgbClr val="00B050"/>
                </a:solidFill>
                <a:latin typeface="Calibri" panose="020F0502020204030204" pitchFamily="34" charset="0"/>
                <a:cs typeface="Calibri" panose="020F0502020204030204" pitchFamily="34" charset="0"/>
              </a:rPr>
              <a:t>Compassion</a:t>
            </a:r>
          </a:p>
          <a:p>
            <a:pPr algn="ctr"/>
            <a:r>
              <a:rPr lang="en-GB" sz="3600" dirty="0">
                <a:solidFill>
                  <a:srgbClr val="00B050"/>
                </a:solidFill>
                <a:latin typeface="Calibri" panose="020F0502020204030204" pitchFamily="34" charset="0"/>
                <a:cs typeface="Calibri" panose="020F0502020204030204" pitchFamily="34" charset="0"/>
              </a:rPr>
              <a:t>Thankfulness</a:t>
            </a:r>
          </a:p>
          <a:p>
            <a:pPr algn="ctr"/>
            <a:r>
              <a:rPr lang="en-GB" sz="3600" dirty="0">
                <a:solidFill>
                  <a:srgbClr val="00B050"/>
                </a:solidFill>
                <a:latin typeface="Calibri" panose="020F0502020204030204" pitchFamily="34" charset="0"/>
                <a:cs typeface="Calibri" panose="020F0502020204030204" pitchFamily="34" charset="0"/>
              </a:rPr>
              <a:t>Respect</a:t>
            </a:r>
          </a:p>
          <a:p>
            <a:pPr algn="ctr"/>
            <a:r>
              <a:rPr lang="en-GB" sz="3600" dirty="0">
                <a:solidFill>
                  <a:srgbClr val="00B050"/>
                </a:solidFill>
                <a:latin typeface="Calibri" panose="020F0502020204030204" pitchFamily="34" charset="0"/>
                <a:cs typeface="Calibri" panose="020F0502020204030204" pitchFamily="34" charset="0"/>
              </a:rPr>
              <a:t>Curiosity </a:t>
            </a:r>
          </a:p>
          <a:p>
            <a:pPr algn="ctr"/>
            <a:endParaRPr lang="en-GB" sz="2800" dirty="0">
              <a:solidFill>
                <a:srgbClr val="00B050"/>
              </a:solidFill>
              <a:latin typeface="Calibri" panose="020F0502020204030204" pitchFamily="34" charset="0"/>
              <a:cs typeface="Calibri" panose="020F0502020204030204" pitchFamily="34" charset="0"/>
            </a:endParaRPr>
          </a:p>
        </p:txBody>
      </p:sp>
      <p:sp>
        <p:nvSpPr>
          <p:cNvPr id="2" name="TextBox 1"/>
          <p:cNvSpPr txBox="1"/>
          <p:nvPr/>
        </p:nvSpPr>
        <p:spPr>
          <a:xfrm>
            <a:off x="685600" y="81644"/>
            <a:ext cx="7056784" cy="707886"/>
          </a:xfrm>
          <a:prstGeom prst="rect">
            <a:avLst/>
          </a:prstGeom>
          <a:noFill/>
        </p:spPr>
        <p:txBody>
          <a:bodyPr wrap="square" lIns="91440" tIns="45720" rIns="91440" bIns="45720" rtlCol="0" anchor="t">
            <a:spAutoFit/>
          </a:bodyPr>
          <a:lstStyle/>
          <a:p>
            <a:pPr algn="ctr"/>
            <a:r>
              <a:rPr lang="en-GB" sz="4000" b="1" u="sng" dirty="0">
                <a:solidFill>
                  <a:srgbClr val="00B050"/>
                </a:solidFill>
                <a:latin typeface="Calibri"/>
                <a:cs typeface="Calibri"/>
              </a:rPr>
              <a:t>Values and Golden Threads</a:t>
            </a:r>
            <a:endParaRPr lang="en-GB" sz="4000" b="1" u="sng" dirty="0">
              <a:solidFill>
                <a:schemeClr val="bg1"/>
              </a:solidFill>
              <a:latin typeface="Calibri"/>
              <a:cs typeface="Calibri"/>
            </a:endParaRPr>
          </a:p>
        </p:txBody>
      </p:sp>
      <p:sp>
        <p:nvSpPr>
          <p:cNvPr id="5" name="TextBox 4"/>
          <p:cNvSpPr txBox="1"/>
          <p:nvPr/>
        </p:nvSpPr>
        <p:spPr>
          <a:xfrm rot="399106">
            <a:off x="4571569" y="1729535"/>
            <a:ext cx="4032447" cy="397031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600" b="1" dirty="0">
                <a:solidFill>
                  <a:srgbClr val="FFC000"/>
                </a:solidFill>
                <a:latin typeface="Calibri" panose="020F0502020204030204" pitchFamily="34" charset="0"/>
                <a:cs typeface="Calibri" panose="020F0502020204030204" pitchFamily="34" charset="0"/>
              </a:rPr>
              <a:t>Golden Threads:</a:t>
            </a:r>
          </a:p>
          <a:p>
            <a:pPr algn="ctr"/>
            <a:r>
              <a:rPr lang="en-GB" sz="3600" dirty="0">
                <a:solidFill>
                  <a:srgbClr val="FFC000"/>
                </a:solidFill>
                <a:latin typeface="Calibri" panose="020F0502020204030204" pitchFamily="34" charset="0"/>
                <a:cs typeface="Calibri" panose="020F0502020204030204" pitchFamily="34" charset="0"/>
              </a:rPr>
              <a:t>Community</a:t>
            </a:r>
          </a:p>
          <a:p>
            <a:pPr algn="ctr"/>
            <a:r>
              <a:rPr lang="en-GB" sz="3600" dirty="0">
                <a:solidFill>
                  <a:srgbClr val="FFC000"/>
                </a:solidFill>
                <a:latin typeface="Calibri" panose="020F0502020204030204" pitchFamily="34" charset="0"/>
                <a:cs typeface="Calibri" panose="020F0502020204030204" pitchFamily="34" charset="0"/>
              </a:rPr>
              <a:t>Mental Health</a:t>
            </a:r>
          </a:p>
          <a:p>
            <a:pPr algn="ctr"/>
            <a:r>
              <a:rPr lang="en-GB" sz="3600" dirty="0">
                <a:solidFill>
                  <a:srgbClr val="FFC000"/>
                </a:solidFill>
                <a:latin typeface="Calibri" panose="020F0502020204030204" pitchFamily="34" charset="0"/>
                <a:cs typeface="Calibri" panose="020F0502020204030204" pitchFamily="34" charset="0"/>
              </a:rPr>
              <a:t>Life Skills</a:t>
            </a:r>
          </a:p>
          <a:p>
            <a:pPr algn="ctr"/>
            <a:r>
              <a:rPr lang="en-GB" sz="3600" dirty="0">
                <a:solidFill>
                  <a:srgbClr val="FFC000"/>
                </a:solidFill>
                <a:latin typeface="Calibri" panose="020F0502020204030204" pitchFamily="34" charset="0"/>
                <a:cs typeface="Calibri" panose="020F0502020204030204" pitchFamily="34" charset="0"/>
              </a:rPr>
              <a:t>Global Issues</a:t>
            </a:r>
          </a:p>
          <a:p>
            <a:pPr algn="ctr"/>
            <a:r>
              <a:rPr lang="en-GB" sz="3600" dirty="0">
                <a:solidFill>
                  <a:srgbClr val="FFC000"/>
                </a:solidFill>
                <a:latin typeface="Calibri" panose="020F0502020204030204" pitchFamily="34" charset="0"/>
                <a:cs typeface="Calibri" panose="020F0502020204030204" pitchFamily="34" charset="0"/>
              </a:rPr>
              <a:t>Technology</a:t>
            </a:r>
            <a:endParaRPr lang="en-GB" sz="2800" dirty="0">
              <a:solidFill>
                <a:srgbClr val="FFFF00"/>
              </a:solidFill>
              <a:latin typeface="Calibri" panose="020F0502020204030204" pitchFamily="34" charset="0"/>
              <a:cs typeface="Calibri" panose="020F0502020204030204" pitchFamily="34" charset="0"/>
            </a:endParaRPr>
          </a:p>
          <a:p>
            <a:pPr algn="ctr"/>
            <a:endParaRPr lang="en-GB" sz="3600" dirty="0">
              <a:solidFill>
                <a:srgbClr val="FFC000"/>
              </a:solidFill>
              <a:latin typeface="Calibri" panose="020F0502020204030204" pitchFamily="34" charset="0"/>
              <a:cs typeface="Calibri" panose="020F0502020204030204" pitchFamily="34" charset="0"/>
            </a:endParaRPr>
          </a:p>
        </p:txBody>
      </p:sp>
      <p:pic>
        <p:nvPicPr>
          <p:cNvPr id="6"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16016" b="32031" l="14495" r="23646"/>
                    </a14:imgEffect>
                  </a14:imgLayer>
                </a14:imgProps>
              </a:ext>
              <a:ext uri="{28A0092B-C50C-407E-A947-70E740481C1C}">
                <a14:useLocalDpi xmlns:a14="http://schemas.microsoft.com/office/drawing/2010/main" val="0"/>
              </a:ext>
            </a:extLst>
          </a:blip>
          <a:srcRect l="14613" t="15066" r="76016" b="67460"/>
          <a:stretch/>
        </p:blipFill>
        <p:spPr bwMode="auto">
          <a:xfrm>
            <a:off x="7628892" y="-2430"/>
            <a:ext cx="1152128" cy="1207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0138255"/>
      </p:ext>
    </p:extLst>
  </p:cSld>
  <p:clrMapOvr>
    <a:masterClrMapping/>
  </p:clrMapOvr>
  <mc:AlternateContent xmlns:mc="http://schemas.openxmlformats.org/markup-compatibility/2006" xmlns:p14="http://schemas.microsoft.com/office/powerpoint/2010/main">
    <mc:Choice Requires="p14">
      <p:transition spd="slow" p14:dur="2000" advTm="137"/>
    </mc:Choice>
    <mc:Fallback xmlns="">
      <p:transition spd="slow" advTm="137"/>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1525</TotalTime>
  <Words>783</Words>
  <Application>Microsoft Office PowerPoint</Application>
  <PresentationFormat>On-screen Show (4:3)</PresentationFormat>
  <Paragraphs>130</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宋体</vt:lpstr>
      <vt:lpstr>Arial</vt:lpstr>
      <vt:lpstr>Calibri</vt:lpstr>
      <vt:lpstr>Trebuchet MS</vt:lpstr>
      <vt:lpstr>Wingdings 3</vt:lpstr>
      <vt:lpstr>Facet</vt:lpstr>
      <vt:lpstr>Welcome to Holly </vt:lpstr>
      <vt:lpstr>PowerPoint Presentation</vt:lpstr>
      <vt:lpstr>Sharing your child's learning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dc:creator>
  <cp:lastModifiedBy>Liberty Fletcher Gardiner</cp:lastModifiedBy>
  <cp:revision>414</cp:revision>
  <cp:lastPrinted>2021-09-28T13:27:07Z</cp:lastPrinted>
  <dcterms:created xsi:type="dcterms:W3CDTF">2013-09-07T11:11:53Z</dcterms:created>
  <dcterms:modified xsi:type="dcterms:W3CDTF">2022-09-22T15:43:23Z</dcterms:modified>
</cp:coreProperties>
</file>