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54" r:id="rId3"/>
    <p:sldMasterId id="2147483656" r:id="rId4"/>
    <p:sldMasterId id="2147483658" r:id="rId5"/>
    <p:sldMasterId id="2147483660" r:id="rId6"/>
    <p:sldMasterId id="2147483662" r:id="rId7"/>
  </p:sldMasterIdLst>
  <p:notesMasterIdLst>
    <p:notesMasterId r:id="rId42"/>
  </p:notesMasterIdLst>
  <p:handoutMasterIdLst>
    <p:handoutMasterId r:id="rId43"/>
  </p:handoutMasterIdLst>
  <p:sldIdLst>
    <p:sldId id="286" r:id="rId8"/>
    <p:sldId id="545" r:id="rId9"/>
    <p:sldId id="609" r:id="rId10"/>
    <p:sldId id="610" r:id="rId11"/>
    <p:sldId id="611" r:id="rId12"/>
    <p:sldId id="612" r:id="rId13"/>
    <p:sldId id="613" r:id="rId14"/>
    <p:sldId id="615" r:id="rId15"/>
    <p:sldId id="614" r:id="rId16"/>
    <p:sldId id="617" r:id="rId17"/>
    <p:sldId id="618" r:id="rId18"/>
    <p:sldId id="619" r:id="rId19"/>
    <p:sldId id="628" r:id="rId20"/>
    <p:sldId id="629" r:id="rId21"/>
    <p:sldId id="630" r:id="rId22"/>
    <p:sldId id="631" r:id="rId23"/>
    <p:sldId id="632" r:id="rId24"/>
    <p:sldId id="620" r:id="rId25"/>
    <p:sldId id="621" r:id="rId26"/>
    <p:sldId id="622" r:id="rId27"/>
    <p:sldId id="623" r:id="rId28"/>
    <p:sldId id="616" r:id="rId29"/>
    <p:sldId id="624" r:id="rId30"/>
    <p:sldId id="546" r:id="rId31"/>
    <p:sldId id="625" r:id="rId32"/>
    <p:sldId id="521" r:id="rId33"/>
    <p:sldId id="550" r:id="rId34"/>
    <p:sldId id="551" r:id="rId35"/>
    <p:sldId id="601" r:id="rId36"/>
    <p:sldId id="602" r:id="rId37"/>
    <p:sldId id="626" r:id="rId38"/>
    <p:sldId id="608" r:id="rId39"/>
    <p:sldId id="633" r:id="rId40"/>
    <p:sldId id="627" r:id="rId4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78"/>
    <a:srgbClr val="A870A0"/>
    <a:srgbClr val="96AFAD"/>
    <a:srgbClr val="F7CD00"/>
    <a:srgbClr val="00AA8D"/>
    <a:srgbClr val="50BCBD"/>
    <a:srgbClr val="F9B000"/>
    <a:srgbClr val="1DBADF"/>
    <a:srgbClr val="C7D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727" autoAdjust="0"/>
  </p:normalViewPr>
  <p:slideViewPr>
    <p:cSldViewPr snapToGrid="0" showGuides="1">
      <p:cViewPr varScale="1">
        <p:scale>
          <a:sx n="81" d="100"/>
          <a:sy n="81" d="100"/>
        </p:scale>
        <p:origin x="12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0F01E-D6F7-4E09-83F4-67D947017440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4A5BD-B706-406A-968A-B949B8F1CF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1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07BEB-7C5B-4E50-9835-989D7D21F529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8790E-DB7B-40FD-8D7C-77091CA8EA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5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8790E-DB7B-40FD-8D7C-77091CA8EA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0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one as this enables the</a:t>
            </a:r>
            <a:r>
              <a:rPr lang="en-GB" baseline="0" dirty="0" smtClean="0"/>
              <a:t> children to apply to different calculations without calculating by relying on their understanding.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8790E-DB7B-40FD-8D7C-77091CA8EA6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6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8790E-DB7B-40FD-8D7C-77091CA8EA6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7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8790E-DB7B-40FD-8D7C-77091CA8EA6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3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1B710-D36B-412B-A76F-A5207262826A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3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1B710-D36B-412B-A76F-A5207262826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8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0520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70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99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188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48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35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227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65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2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28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42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2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72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78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66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63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5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852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08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587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369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03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60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86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24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7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41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44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744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53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38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431"/>
            <a:ext cx="5181600" cy="40145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7706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430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087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26508"/>
            <a:ext cx="6172200" cy="38345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0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63737"/>
            <a:ext cx="6172200" cy="3797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63579"/>
            <a:ext cx="3932237" cy="38054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00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3114-E525-486B-9AC6-C277505A0422}" type="datetimeFigureOut">
              <a:rPr lang="en-GB" altLang="en-US"/>
              <a:pPr>
                <a:defRPr/>
              </a:pPr>
              <a:t>08/12/2020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1B469-3252-4783-9890-741EE3443D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863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954924"/>
            <a:ext cx="10515600" cy="4222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A23EF7A-E1B8-482C-982F-753924E43E5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74E703-AD39-4A4B-B897-95D21AF97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4593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6978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33D5-1B80-4547-95E7-751B884275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3A98-C47F-479C-A7E4-2DFBBC182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57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1DB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39" y="830318"/>
            <a:ext cx="1404047" cy="62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6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39" y="830318"/>
            <a:ext cx="1404047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8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50B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40" y="830318"/>
            <a:ext cx="1404045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A87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40" y="830318"/>
            <a:ext cx="1404045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7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00A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40" y="830318"/>
            <a:ext cx="1404045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F7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40" y="830318"/>
            <a:ext cx="1404045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1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08083"/>
          </a:xfrm>
          <a:prstGeom prst="rect">
            <a:avLst/>
          </a:prstGeom>
          <a:solidFill>
            <a:srgbClr val="96A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3800"/>
            <a:ext cx="8494986" cy="843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54924"/>
            <a:ext cx="10515600" cy="4222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978"/>
                </a:solidFill>
              </a:defRPr>
            </a:lvl1pPr>
          </a:lstStyle>
          <a:p>
            <a:fld id="{CA23EF7A-E1B8-482C-982F-753924E43E54}" type="datetimeFigureOut">
              <a:rPr lang="en-GB" smtClean="0"/>
              <a:pPr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6978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6978"/>
                </a:solidFill>
              </a:defRPr>
            </a:lvl1pPr>
          </a:lstStyle>
          <a:p>
            <a:fld id="{7174E703-AD39-4A4B-B897-95D21AF971B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9585435" y="1"/>
            <a:ext cx="1802524" cy="1608082"/>
          </a:xfrm>
          <a:prstGeom prst="rect">
            <a:avLst/>
          </a:prstGeom>
          <a:solidFill>
            <a:srgbClr val="006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978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40" y="830318"/>
            <a:ext cx="1404045" cy="6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9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97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97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97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almaths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uvqTizEfrhU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youtube.com/watch?v=uvqTizEfrhU" TargetMode="External"/><Relationship Id="rId7" Type="http://schemas.openxmlformats.org/officeDocument/2006/relationships/hyperlink" Target="http://www.crickweb.co.uk/ks2numeracy-multiplication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opmarks.co.uk/maths-games/7-11-years/times-tables" TargetMode="External"/><Relationship Id="rId5" Type="http://schemas.openxmlformats.org/officeDocument/2006/relationships/hyperlink" Target="http://www.bbc.co.uk/skillswise/game/ma13tabl-game-tables-grid-find" TargetMode="External"/><Relationship Id="rId4" Type="http://schemas.openxmlformats.org/officeDocument/2006/relationships/hyperlink" Target="http://www.topmarks.co.uk/maths-games/hit-the-button" TargetMode="Externa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vqTizEfrh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://www.youtube.com/watch?v=yXdHGBfoqf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9871"/>
            <a:ext cx="11783786" cy="2852737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Helping my Child at Home with Maths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6" t="24027" r="28291" b="37279"/>
          <a:stretch/>
        </p:blipFill>
        <p:spPr bwMode="auto">
          <a:xfrm>
            <a:off x="6966359" y="3659596"/>
            <a:ext cx="4909411" cy="294576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9" descr="Logo colour 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5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Songs – Musical Maths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0943" y="1634489"/>
            <a:ext cx="10515600" cy="4222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>
                <a:hlinkClick r:id="rId3"/>
              </a:rPr>
              <a:t>www.musicalmaths.com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503" t="3483" b="5823"/>
          <a:stretch/>
        </p:blipFill>
        <p:spPr>
          <a:xfrm>
            <a:off x="1131974" y="2174890"/>
            <a:ext cx="8113236" cy="4575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1984425" y="5758132"/>
            <a:ext cx="4123298" cy="60450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332656"/>
            <a:ext cx="8712968" cy="6336704"/>
          </a:xfrm>
        </p:spPr>
        <p:txBody>
          <a:bodyPr numCol="2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_ 1 times 8 is </a:t>
            </a:r>
            <a:r>
              <a:rPr lang="en-GB" sz="2700" dirty="0">
                <a:solidFill>
                  <a:srgbClr val="FF0000"/>
                </a:solidFill>
              </a:rPr>
              <a:t>8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2 times 8 is </a:t>
            </a:r>
            <a:r>
              <a:rPr lang="en-GB" sz="2700" dirty="0">
                <a:solidFill>
                  <a:srgbClr val="FF0000"/>
                </a:solidFill>
              </a:rPr>
              <a:t>16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_ And 3 times 8 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>
                <a:solidFill>
                  <a:srgbClr val="FF0000"/>
                </a:solidFill>
              </a:rPr>
              <a:t>24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4 times 8 is </a:t>
            </a:r>
            <a:r>
              <a:rPr lang="en-GB" sz="2700" dirty="0">
                <a:solidFill>
                  <a:srgbClr val="FF0000"/>
                </a:solidFill>
              </a:rPr>
              <a:t>32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5 times 8 is </a:t>
            </a:r>
            <a:r>
              <a:rPr lang="en-GB" sz="2700" dirty="0">
                <a:solidFill>
                  <a:srgbClr val="FF0000"/>
                </a:solidFill>
              </a:rPr>
              <a:t>40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_ And 6 times 8 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>
                <a:solidFill>
                  <a:srgbClr val="FF0000"/>
                </a:solidFill>
              </a:rPr>
              <a:t>48</a:t>
            </a:r>
          </a:p>
          <a:p>
            <a:pPr marL="0" indent="0">
              <a:spcBef>
                <a:spcPts val="600"/>
              </a:spcBef>
              <a:buNone/>
            </a:pPr>
            <a:endParaRPr lang="en-GB" sz="27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7 eights are </a:t>
            </a:r>
            <a:r>
              <a:rPr lang="en-GB" sz="2700" dirty="0">
                <a:solidFill>
                  <a:srgbClr val="FF0000"/>
                </a:solidFill>
              </a:rPr>
              <a:t>56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8 times 8 is </a:t>
            </a:r>
            <a:r>
              <a:rPr lang="en-GB" sz="2700" dirty="0">
                <a:solidFill>
                  <a:srgbClr val="FF0000"/>
                </a:solidFill>
              </a:rPr>
              <a:t>64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9 times 8 is </a:t>
            </a:r>
            <a:r>
              <a:rPr lang="en-GB" sz="2700" dirty="0">
                <a:solidFill>
                  <a:srgbClr val="FF0000"/>
                </a:solidFill>
              </a:rPr>
              <a:t>72</a:t>
            </a:r>
          </a:p>
          <a:p>
            <a:pPr marL="0" indent="0">
              <a:spcBef>
                <a:spcPts val="600"/>
              </a:spcBef>
              <a:buNone/>
            </a:pPr>
            <a:endParaRPr lang="en-GB" sz="27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10 eights are </a:t>
            </a:r>
            <a:r>
              <a:rPr lang="en-GB" sz="2700" dirty="0">
                <a:solidFill>
                  <a:srgbClr val="FF0000"/>
                </a:solidFill>
              </a:rPr>
              <a:t>80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_ _ 11 eights are </a:t>
            </a:r>
            <a:r>
              <a:rPr lang="en-GB" sz="2700" dirty="0">
                <a:solidFill>
                  <a:srgbClr val="FF0000"/>
                </a:solidFill>
              </a:rPr>
              <a:t>88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12 times eight is </a:t>
            </a:r>
            <a:r>
              <a:rPr lang="en-GB" sz="2700" dirty="0">
                <a:solidFill>
                  <a:srgbClr val="FF0000"/>
                </a:solidFill>
              </a:rPr>
              <a:t>96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700" b="1" i="1" dirty="0">
                <a:solidFill>
                  <a:srgbClr val="FF0000"/>
                </a:solidFill>
              </a:rPr>
              <a:t>INTRO </a:t>
            </a:r>
            <a:r>
              <a:rPr lang="en-GB" sz="2700" b="1" i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GB" sz="2700" b="1" i="1" dirty="0">
                <a:solidFill>
                  <a:srgbClr val="FF0000"/>
                </a:solidFill>
              </a:rPr>
              <a:t>REPEAT THE SONG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b="1" i="1" dirty="0">
                <a:solidFill>
                  <a:srgbClr val="FF0000"/>
                </a:solidFill>
                <a:sym typeface="Wingdings" panose="05000000000000000000" pitchFamily="2" charset="2"/>
              </a:rPr>
              <a:t>GUITAR SOLO</a:t>
            </a:r>
            <a:endParaRPr lang="en-GB" sz="2700" b="1" i="1" dirty="0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GB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Don’t stop singing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Use your 8 times ta---</a:t>
            </a:r>
            <a:r>
              <a:rPr lang="en-GB" sz="2700" dirty="0" err="1"/>
              <a:t>bles</a:t>
            </a:r>
            <a:endParaRPr lang="en-GB" sz="27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Now that you know it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Come and </a:t>
            </a:r>
            <a:r>
              <a:rPr lang="en-GB" sz="2700" dirty="0" err="1"/>
              <a:t>si</a:t>
            </a:r>
            <a:r>
              <a:rPr lang="en-GB" sz="2700" dirty="0"/>
              <a:t>------</a:t>
            </a:r>
            <a:r>
              <a:rPr lang="en-GB" sz="2700" dirty="0" err="1"/>
              <a:t>ng</a:t>
            </a:r>
            <a:endParaRPr lang="en-GB" sz="27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b="1" i="1" dirty="0">
                <a:solidFill>
                  <a:srgbClr val="FF0000"/>
                </a:solidFill>
              </a:rPr>
              <a:t>	(Sing this bit x2)</a:t>
            </a:r>
            <a:endParaRPr lang="en-GB" sz="27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700" dirty="0"/>
              <a:t>Don’t stop</a:t>
            </a:r>
          </a:p>
        </p:txBody>
      </p:sp>
      <p:pic>
        <p:nvPicPr>
          <p:cNvPr id="2" name="8x-table-dont-stop-believ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6093" y="5632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Songs – You Tube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r>
              <a:rPr lang="en-GB" sz="3200" dirty="0" smtClean="0"/>
              <a:t> Searching any times table on You Tube</a:t>
            </a:r>
          </a:p>
          <a:p>
            <a:endParaRPr lang="en-GB" sz="3200" dirty="0"/>
          </a:p>
          <a:p>
            <a:pPr marL="0" indent="0">
              <a:buNone/>
            </a:pPr>
            <a:r>
              <a:rPr lang="en-GB" sz="3200" dirty="0">
                <a:hlinkClick r:id="rId4"/>
              </a:rPr>
              <a:t>www.youtube.com/watch?v=uvqTizEfrhU</a:t>
            </a:r>
            <a:r>
              <a:rPr lang="en-GB" sz="3200" dirty="0"/>
              <a:t>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656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Online Games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r>
              <a:rPr lang="en-GB" sz="3200" dirty="0" smtClean="0"/>
              <a:t>Just </a:t>
            </a:r>
            <a:r>
              <a:rPr lang="en-GB" sz="3200" dirty="0"/>
              <a:t>by searching “times table games” you will find hundreds of sites </a:t>
            </a:r>
            <a:endParaRPr lang="en-GB" sz="3200" dirty="0" smtClean="0"/>
          </a:p>
          <a:p>
            <a:pPr marL="0" indent="0">
              <a:buNone/>
            </a:pPr>
            <a:r>
              <a:rPr lang="en-GB" sz="2000" u="sng" dirty="0" smtClean="0">
                <a:hlinkClick r:id="rId4"/>
              </a:rPr>
              <a:t>www.topmarks.co.uk/maths-games/hit-the-button</a:t>
            </a:r>
            <a:r>
              <a:rPr lang="en-GB" sz="2000" dirty="0" smtClean="0"/>
              <a:t> </a:t>
            </a:r>
            <a:endParaRPr lang="en-GB" sz="2000" dirty="0"/>
          </a:p>
          <a:p>
            <a:pPr marL="0" indent="0">
              <a:buNone/>
            </a:pPr>
            <a:r>
              <a:rPr lang="en-GB" sz="2000" u="sng" dirty="0" smtClean="0">
                <a:hlinkClick r:id="rId5"/>
              </a:rPr>
              <a:t>www.bbc.co.uk/skillswise/game/ma13tabl-game-tables-grid-find</a:t>
            </a:r>
            <a:r>
              <a:rPr lang="en-GB" sz="2000" dirty="0" smtClean="0"/>
              <a:t> </a:t>
            </a:r>
            <a:endParaRPr lang="en-GB" sz="2000" dirty="0"/>
          </a:p>
          <a:p>
            <a:pPr marL="0" indent="0">
              <a:buNone/>
            </a:pPr>
            <a:r>
              <a:rPr lang="en-GB" sz="2000" u="sng" dirty="0" smtClean="0">
                <a:hlinkClick r:id="rId6"/>
              </a:rPr>
              <a:t>www.topmarks.co.uk/maths-games/7-11-years/times-tables</a:t>
            </a:r>
            <a:r>
              <a:rPr lang="en-GB" sz="2000" dirty="0" smtClean="0"/>
              <a:t> </a:t>
            </a:r>
            <a:endParaRPr lang="en-GB" sz="2000" dirty="0"/>
          </a:p>
          <a:p>
            <a:pPr marL="0" indent="0">
              <a:buNone/>
            </a:pPr>
            <a:r>
              <a:rPr lang="en-GB" sz="2000" u="sng" dirty="0" smtClean="0">
                <a:hlinkClick r:id="rId7"/>
              </a:rPr>
              <a:t>www.crickweb.co.uk/ks2numeracy-multiplication.html</a:t>
            </a:r>
            <a:r>
              <a:rPr lang="en-GB" sz="2000" dirty="0" smtClean="0"/>
              <a:t> </a:t>
            </a:r>
            <a:endParaRPr lang="en-GB" sz="2000" dirty="0"/>
          </a:p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6068" t="12590" r="17180" b="10555"/>
          <a:stretch/>
        </p:blipFill>
        <p:spPr>
          <a:xfrm>
            <a:off x="7467600" y="3696167"/>
            <a:ext cx="4165857" cy="2997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17920" t="16570" r="22818" b="6608"/>
          <a:stretch/>
        </p:blipFill>
        <p:spPr>
          <a:xfrm>
            <a:off x="2564498" y="4465029"/>
            <a:ext cx="4057650" cy="22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Prodigy Maths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9572" t="24728" r="17802" b="42717"/>
          <a:stretch/>
        </p:blipFill>
        <p:spPr>
          <a:xfrm>
            <a:off x="1426814" y="1933925"/>
            <a:ext cx="8713648" cy="4159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61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Prodigy Maths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97" t="29949" r="2393" b="4410"/>
          <a:stretch/>
        </p:blipFill>
        <p:spPr>
          <a:xfrm>
            <a:off x="723015" y="1812355"/>
            <a:ext cx="10554585" cy="4491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ular Callout 3"/>
          <p:cNvSpPr/>
          <p:nvPr/>
        </p:nvSpPr>
        <p:spPr>
          <a:xfrm>
            <a:off x="907746" y="2754923"/>
            <a:ext cx="3816654" cy="2297723"/>
          </a:xfrm>
          <a:prstGeom prst="wedgeRectCallout">
            <a:avLst>
              <a:gd name="adj1" fmla="val -2779"/>
              <a:gd name="adj2" fmla="val 55957"/>
            </a:avLst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Prodigy Maths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068" t="25454" r="41881" b="14512"/>
          <a:stretch/>
        </p:blipFill>
        <p:spPr>
          <a:xfrm>
            <a:off x="4486226" y="1456625"/>
            <a:ext cx="5767754" cy="514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29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Prodigy Maths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020" y="1812355"/>
            <a:ext cx="10515600" cy="759396"/>
          </a:xfrm>
        </p:spPr>
        <p:txBody>
          <a:bodyPr>
            <a:noAutofit/>
          </a:bodyPr>
          <a:lstStyle/>
          <a:p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2950" y="1704468"/>
            <a:ext cx="5415990" cy="3759072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Pros</a:t>
            </a:r>
            <a:endParaRPr lang="en-GB" sz="3200" dirty="0"/>
          </a:p>
          <a:p>
            <a:r>
              <a:rPr lang="en-GB" sz="2400" dirty="0" smtClean="0"/>
              <a:t>Self evaluates</a:t>
            </a:r>
          </a:p>
          <a:p>
            <a:r>
              <a:rPr lang="en-GB" sz="2400" dirty="0" smtClean="0"/>
              <a:t>Pitches at your child’s level</a:t>
            </a:r>
          </a:p>
          <a:p>
            <a:r>
              <a:rPr lang="en-GB" sz="2400" dirty="0" smtClean="0"/>
              <a:t>No input needed</a:t>
            </a:r>
          </a:p>
          <a:p>
            <a:r>
              <a:rPr lang="en-GB" sz="2400" dirty="0" smtClean="0"/>
              <a:t>Whole curriculum</a:t>
            </a:r>
          </a:p>
          <a:p>
            <a:r>
              <a:rPr lang="en-GB" sz="2400" dirty="0" smtClean="0"/>
              <a:t>Fun interactive game</a:t>
            </a:r>
          </a:p>
          <a:p>
            <a:r>
              <a:rPr lang="en-GB" sz="2400" dirty="0" smtClean="0"/>
              <a:t>Feedback to teacher</a:t>
            </a:r>
          </a:p>
          <a:p>
            <a:r>
              <a:rPr lang="en-GB" sz="2400" dirty="0" smtClean="0"/>
              <a:t>Feedback to connected parents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805890" y="1704469"/>
            <a:ext cx="6069880" cy="2753232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Cons</a:t>
            </a:r>
            <a:endParaRPr lang="en-GB" sz="3200" dirty="0"/>
          </a:p>
          <a:p>
            <a:r>
              <a:rPr lang="en-GB" sz="2400" dirty="0" smtClean="0"/>
              <a:t>If children get something right, it will move on to more complex skills</a:t>
            </a:r>
          </a:p>
          <a:p>
            <a:r>
              <a:rPr lang="en-GB" sz="2400" dirty="0" smtClean="0"/>
              <a:t>Inputting answers</a:t>
            </a:r>
          </a:p>
          <a:p>
            <a:r>
              <a:rPr lang="en-GB" sz="2400" dirty="0" smtClean="0"/>
              <a:t>Not specific to times tables</a:t>
            </a:r>
          </a:p>
          <a:p>
            <a:r>
              <a:rPr lang="en-GB" sz="2400" dirty="0" smtClean="0"/>
              <a:t>American</a:t>
            </a:r>
            <a:endParaRPr lang="en-GB" sz="2400" dirty="0" smtClean="0">
              <a:solidFill>
                <a:srgbClr val="7030A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805890" y="4596066"/>
            <a:ext cx="6069880" cy="2159064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>
                <a:solidFill>
                  <a:srgbClr val="7030A0"/>
                </a:solidFill>
              </a:rPr>
              <a:t>Overcoming the Cons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Support </a:t>
            </a:r>
            <a:r>
              <a:rPr lang="en-GB" dirty="0">
                <a:solidFill>
                  <a:srgbClr val="7030A0"/>
                </a:solidFill>
              </a:rPr>
              <a:t>but don’t do</a:t>
            </a:r>
          </a:p>
          <a:p>
            <a:r>
              <a:rPr lang="en-GB" dirty="0">
                <a:solidFill>
                  <a:srgbClr val="7030A0"/>
                </a:solidFill>
              </a:rPr>
              <a:t>Jotter / scrap piece of </a:t>
            </a:r>
            <a:r>
              <a:rPr lang="en-GB" dirty="0" smtClean="0">
                <a:solidFill>
                  <a:srgbClr val="7030A0"/>
                </a:solidFill>
              </a:rPr>
              <a:t>paper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Use it as well as other activities</a:t>
            </a:r>
            <a:endParaRPr lang="en-GB" dirty="0">
              <a:solidFill>
                <a:srgbClr val="7030A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6880" y="1933925"/>
            <a:ext cx="10515600" cy="759396"/>
          </a:xfrm>
        </p:spPr>
        <p:txBody>
          <a:bodyPr>
            <a:noAutofit/>
          </a:bodyPr>
          <a:lstStyle/>
          <a:p>
            <a:pPr lvl="0"/>
            <a:r>
              <a:rPr lang="en-GB" sz="3200" dirty="0" smtClean="0"/>
              <a:t> Snap</a:t>
            </a:r>
          </a:p>
          <a:p>
            <a:pPr marL="0" lvl="0" indent="0">
              <a:buNone/>
            </a:pPr>
            <a:endParaRPr lang="en-GB" sz="3200" dirty="0" smtClean="0"/>
          </a:p>
          <a:p>
            <a:pPr lvl="0"/>
            <a:r>
              <a:rPr lang="en-GB" sz="3200" dirty="0"/>
              <a:t> </a:t>
            </a:r>
            <a:r>
              <a:rPr lang="en-GB" sz="3200" dirty="0" smtClean="0"/>
              <a:t>Bang</a:t>
            </a:r>
          </a:p>
          <a:p>
            <a:pPr marL="0" lvl="0" indent="0">
              <a:buNone/>
            </a:pPr>
            <a:endParaRPr lang="en-GB" sz="3200" dirty="0" smtClean="0"/>
          </a:p>
          <a:p>
            <a:pPr lvl="0"/>
            <a:r>
              <a:rPr lang="en-GB" sz="3200" dirty="0"/>
              <a:t> </a:t>
            </a:r>
            <a:r>
              <a:rPr lang="en-GB" sz="3200" dirty="0" smtClean="0"/>
              <a:t>Flash Cards</a:t>
            </a:r>
            <a:endParaRPr lang="en-GB" sz="3200" dirty="0"/>
          </a:p>
          <a:p>
            <a:endParaRPr lang="en-GB" sz="3200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88" y="1723994"/>
            <a:ext cx="3224302" cy="4851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Image result for posters made by kids multiplyi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2" y="2166684"/>
            <a:ext cx="2652475" cy="353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83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b="1" i="1" dirty="0" smtClean="0"/>
              <a:t>Activity </a:t>
            </a: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Booklets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6880" y="1933925"/>
            <a:ext cx="10515600" cy="759396"/>
          </a:xfrm>
        </p:spPr>
        <p:txBody>
          <a:bodyPr>
            <a:noAutofit/>
          </a:bodyPr>
          <a:lstStyle/>
          <a:p>
            <a:pPr lvl="0"/>
            <a:r>
              <a:rPr lang="en-GB" sz="3200" dirty="0" smtClean="0"/>
              <a:t> Lidl</a:t>
            </a:r>
          </a:p>
          <a:p>
            <a:pPr lvl="0"/>
            <a:endParaRPr lang="en-GB" sz="3200" dirty="0"/>
          </a:p>
          <a:p>
            <a:pPr lvl="0"/>
            <a:r>
              <a:rPr lang="en-GB" sz="3200" dirty="0" smtClean="0"/>
              <a:t> Asda</a:t>
            </a:r>
          </a:p>
          <a:p>
            <a:pPr lvl="0"/>
            <a:endParaRPr lang="en-GB" sz="3200" dirty="0"/>
          </a:p>
          <a:p>
            <a:pPr lvl="0"/>
            <a:r>
              <a:rPr lang="en-GB" sz="3200" dirty="0" smtClean="0"/>
              <a:t> Marks and Spencer's</a:t>
            </a:r>
          </a:p>
          <a:p>
            <a:pPr lvl="0"/>
            <a:endParaRPr lang="en-GB" sz="3200" dirty="0"/>
          </a:p>
          <a:p>
            <a:pPr lvl="0"/>
            <a:r>
              <a:rPr lang="en-GB" sz="3200" dirty="0" smtClean="0"/>
              <a:t> WH Smith</a:t>
            </a:r>
            <a:endParaRPr lang="en-GB" sz="3200" dirty="0"/>
          </a:p>
          <a:p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368" t="37624" r="59314" b="26389"/>
          <a:stretch/>
        </p:blipFill>
        <p:spPr>
          <a:xfrm>
            <a:off x="5004189" y="2313623"/>
            <a:ext cx="3269639" cy="380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encrypted-tbn2.gstatic.com/shopping?q=tbn:ANd9GcQ2pA_SVKM-k7JNiDQYeNPuXK09uiF--aK06gKVEn7-pP0toJ_zogf0O-LuvJuBtXMRqb07b07w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30" y="2025864"/>
            <a:ext cx="3266440" cy="4094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0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911516"/>
            <a:ext cx="10515600" cy="4222039"/>
          </a:xfrm>
        </p:spPr>
        <p:txBody>
          <a:bodyPr>
            <a:noAutofit/>
          </a:bodyPr>
          <a:lstStyle/>
          <a:p>
            <a:r>
              <a:rPr lang="en-GB" sz="3200" dirty="0" smtClean="0"/>
              <a:t>Develop core skills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Use and apply them in EVERY maths lesson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Foundations which are built on in class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 smtClean="0"/>
              <a:t>May find maths challenging as they can’t draw on these core skills.</a:t>
            </a:r>
            <a:endParaRPr lang="en-GB" sz="3200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88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b="1" i="1" dirty="0" smtClean="0"/>
              <a:t>Purpose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1" y="2005461"/>
            <a:ext cx="1757608" cy="1757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56" y="2005461"/>
            <a:ext cx="1757608" cy="1757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001" y="2033735"/>
            <a:ext cx="1757608" cy="1757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346" y="2031232"/>
            <a:ext cx="1757608" cy="1757608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30650" y="4583484"/>
            <a:ext cx="10515600" cy="759396"/>
          </a:xfrm>
        </p:spPr>
        <p:txBody>
          <a:bodyPr>
            <a:noAutofit/>
          </a:bodyPr>
          <a:lstStyle/>
          <a:p>
            <a:r>
              <a:rPr lang="en-GB" sz="3200" dirty="0" smtClean="0"/>
              <a:t> Can you afford this? </a:t>
            </a:r>
            <a:r>
              <a:rPr lang="en-GB" sz="3200" dirty="0" err="1" smtClean="0"/>
              <a:t>etc</a:t>
            </a:r>
            <a:endParaRPr lang="en-GB" sz="3200" dirty="0"/>
          </a:p>
          <a:p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584" y="2165849"/>
            <a:ext cx="3103133" cy="460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99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b="1" i="1" dirty="0" smtClean="0"/>
              <a:t>Links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30650" y="1933925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 smtClean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 smtClean="0">
              <a:hlinkClick r:id="rId3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9200" y="2018094"/>
            <a:ext cx="10515600" cy="6069330"/>
          </a:xfrm>
        </p:spPr>
        <p:txBody>
          <a:bodyPr>
            <a:normAutofit/>
          </a:bodyPr>
          <a:lstStyle/>
          <a:p>
            <a:r>
              <a:rPr lang="en-GB" dirty="0"/>
              <a:t>Repetition </a:t>
            </a:r>
            <a:r>
              <a:rPr lang="en-GB" dirty="0" smtClean="0"/>
              <a:t>1 to 12 12 to 1</a:t>
            </a:r>
          </a:p>
          <a:p>
            <a:endParaRPr lang="en-GB" dirty="0" smtClean="0"/>
          </a:p>
          <a:p>
            <a:r>
              <a:rPr lang="en-GB" dirty="0" smtClean="0"/>
              <a:t>Starting </a:t>
            </a:r>
            <a:r>
              <a:rPr lang="en-GB" dirty="0"/>
              <a:t>from x5</a:t>
            </a: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>
              <a:buNone/>
            </a:pPr>
            <a:r>
              <a:rPr lang="en-GB" dirty="0" smtClean="0">
                <a:hlinkClick r:id="rId4"/>
              </a:rPr>
              <a:t>www.youtube.com/watch?v=yXdHGBfoqfw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266" name="Picture 2" descr="Image result for posters made by kids multiplyin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79" y="1812354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04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Posters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466">
            <a:off x="6492504" y="1080350"/>
            <a:ext cx="4029948" cy="5263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7297">
            <a:off x="1231668" y="3304696"/>
            <a:ext cx="3638550" cy="272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03357" y="1634489"/>
            <a:ext cx="10515600" cy="6069330"/>
          </a:xfrm>
        </p:spPr>
        <p:txBody>
          <a:bodyPr>
            <a:normAutofit/>
          </a:bodyPr>
          <a:lstStyle/>
          <a:p>
            <a:r>
              <a:rPr lang="en-GB" dirty="0" smtClean="0"/>
              <a:t> Making their own posters</a:t>
            </a:r>
          </a:p>
          <a:p>
            <a:r>
              <a:rPr lang="en-GB" dirty="0"/>
              <a:t> </a:t>
            </a:r>
            <a:r>
              <a:rPr lang="en-GB" dirty="0" smtClean="0"/>
              <a:t>Put them up in a prominent place</a:t>
            </a:r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373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Rhymes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" y="252603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2603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73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" y="524151"/>
            <a:ext cx="8494986" cy="8435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Starting to develop the skills early on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6390" y="1748029"/>
            <a:ext cx="8001000" cy="4965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Logo colour 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43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 – google!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/>
          <a:stretch/>
        </p:blipFill>
        <p:spPr bwMode="auto">
          <a:xfrm>
            <a:off x="345830" y="1817370"/>
            <a:ext cx="3855720" cy="480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14" descr="Image result for multiplication worksheets]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41" y="1844992"/>
            <a:ext cx="3276918" cy="4238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Image result for fraction of a number worksheet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00" y="1844992"/>
            <a:ext cx="3325250" cy="409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2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578" name="Group 11"/>
          <p:cNvGrpSpPr>
            <a:grpSpLocks/>
          </p:cNvGrpSpPr>
          <p:nvPr/>
        </p:nvGrpSpPr>
        <p:grpSpPr bwMode="auto">
          <a:xfrm>
            <a:off x="337497" y="2308081"/>
            <a:ext cx="3708990" cy="3055674"/>
            <a:chOff x="1693333" y="767644"/>
            <a:chExt cx="4597400" cy="4261555"/>
          </a:xfrm>
        </p:grpSpPr>
        <p:sp>
          <p:nvSpPr>
            <p:cNvPr id="2" name="Isosceles Triangle 1"/>
            <p:cNvSpPr/>
            <p:nvPr/>
          </p:nvSpPr>
          <p:spPr>
            <a:xfrm>
              <a:off x="1998133" y="1094723"/>
              <a:ext cx="4216400" cy="363597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3722158" y="767644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12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53495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477933" y="4176571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722158" y="421626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271250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93333" y="4165456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465380" y="576092"/>
            <a:ext cx="7441848" cy="34607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1800" dirty="0" smtClean="0"/>
              <a:t/>
            </a:r>
            <a:br>
              <a:rPr lang="en-GB" altLang="en-US" sz="1800" dirty="0" smtClean="0"/>
            </a:br>
            <a:r>
              <a:rPr lang="en-GB" altLang="en-US" sz="17600" dirty="0" smtClean="0"/>
              <a:t>Multiplication Triangles</a:t>
            </a:r>
            <a:endParaRPr lang="en-GB" altLang="en-US" sz="4900" dirty="0"/>
          </a:p>
        </p:txBody>
      </p: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4250739" y="3188124"/>
            <a:ext cx="3708990" cy="3055674"/>
            <a:chOff x="1693333" y="767644"/>
            <a:chExt cx="4597400" cy="4261555"/>
          </a:xfrm>
        </p:grpSpPr>
        <p:sp>
          <p:nvSpPr>
            <p:cNvPr id="20" name="Isosceles Triangle 19"/>
            <p:cNvSpPr/>
            <p:nvPr/>
          </p:nvSpPr>
          <p:spPr>
            <a:xfrm>
              <a:off x="1998133" y="1094723"/>
              <a:ext cx="4216400" cy="363597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3722158" y="767644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53495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477933" y="4176571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6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722158" y="421626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71250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93333" y="4165456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5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11"/>
          <p:cNvGrpSpPr>
            <a:grpSpLocks/>
          </p:cNvGrpSpPr>
          <p:nvPr/>
        </p:nvGrpSpPr>
        <p:grpSpPr bwMode="auto">
          <a:xfrm>
            <a:off x="8204348" y="2271649"/>
            <a:ext cx="3708990" cy="3055674"/>
            <a:chOff x="1693333" y="767644"/>
            <a:chExt cx="4597400" cy="4261555"/>
          </a:xfrm>
        </p:grpSpPr>
        <p:sp>
          <p:nvSpPr>
            <p:cNvPr id="28" name="Isosceles Triangle 27"/>
            <p:cNvSpPr/>
            <p:nvPr/>
          </p:nvSpPr>
          <p:spPr>
            <a:xfrm>
              <a:off x="1998133" y="1094723"/>
              <a:ext cx="4216400" cy="3635977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3525308" y="767644"/>
              <a:ext cx="1132063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108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53495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77933" y="4176571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12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722158" y="421626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2712508" y="2506245"/>
              <a:ext cx="812800" cy="8129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800" dirty="0" smtClean="0">
                  <a:solidFill>
                    <a:schemeClr val="tx1"/>
                  </a:solidFill>
                </a:rPr>
                <a:t>÷</a:t>
              </a:r>
              <a:endParaRPr lang="en-GB" sz="28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693333" y="4165456"/>
              <a:ext cx="812800" cy="81293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34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31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Name The Section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88005" y="2184777"/>
          <a:ext cx="5181600" cy="1651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Multiple of 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Not a multiple of 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Multiple of 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Not</a:t>
                      </a:r>
                      <a:r>
                        <a:rPr lang="en-GB" baseline="0" dirty="0" smtClean="0"/>
                        <a:t> a multiple of 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Name the section into which each of these numbers would go:</a:t>
            </a:r>
          </a:p>
          <a:p>
            <a:pPr marL="0" indent="0">
              <a:buNone/>
            </a:pPr>
            <a:r>
              <a:rPr lang="en-GB" dirty="0" smtClean="0"/>
              <a:t>80,50,200,55</a:t>
            </a:r>
          </a:p>
          <a:p>
            <a:pPr marL="0" indent="0">
              <a:buNone/>
            </a:pPr>
            <a:r>
              <a:rPr lang="en-GB" dirty="0" smtClean="0"/>
              <a:t>What is the largest 3 digit number that would fit in section A,C,D</a:t>
            </a:r>
          </a:p>
          <a:p>
            <a:pPr marL="0" indent="0">
              <a:buNone/>
            </a:pPr>
            <a:r>
              <a:rPr lang="en-GB" dirty="0" smtClean="0"/>
              <a:t>Which section can never have any numbers in ? Why?</a:t>
            </a:r>
          </a:p>
          <a:p>
            <a:pPr marL="0" indent="0">
              <a:buNone/>
            </a:pPr>
            <a:r>
              <a:rPr lang="en-GB" dirty="0" smtClean="0"/>
              <a:t>Describe the sort of number that would go into section C.</a:t>
            </a:r>
            <a:endParaRPr lang="en-GB" dirty="0"/>
          </a:p>
        </p:txBody>
      </p:sp>
      <p:pic>
        <p:nvPicPr>
          <p:cNvPr id="9" name="Picture 8" descr="Logo colour 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5462"/>
            <a:ext cx="9585960" cy="84356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Different Calculations but Same </a:t>
            </a:r>
            <a:r>
              <a:rPr lang="en-GB" dirty="0"/>
              <a:t>A</a:t>
            </a:r>
            <a:r>
              <a:rPr lang="en-GB" dirty="0" smtClean="0"/>
              <a:t>nswers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10183" y="1954211"/>
          <a:ext cx="10698480" cy="4050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9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/>
                        <a:t>A</a:t>
                      </a:r>
                      <a:endParaRPr lang="en-GB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/>
                        <a:t>B</a:t>
                      </a:r>
                      <a:endParaRPr lang="en-GB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/>
                        <a:t>C</a:t>
                      </a:r>
                      <a:endParaRPr lang="en-GB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/>
                        <a:t>D</a:t>
                      </a:r>
                      <a:endParaRPr lang="en-GB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/>
                        <a:t>E</a:t>
                      </a:r>
                      <a:endParaRPr lang="en-GB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3X3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7X2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24÷6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½ of 16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36÷4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50/2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3X9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36÷3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41-14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16+10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17+18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4X9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64/2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7X5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50-12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26+21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60-11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9X7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54÷7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7X7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05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0.5+0.2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½+ ¼ 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1-1/8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0.25x3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/>
                        <a:t>3/10+1/2</a:t>
                      </a:r>
                      <a:endParaRPr lang="en-GB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 descr="Logo colour 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4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>
            <a:off x="2291694" y="1251745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4483100" y="1204914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3206751" y="2641601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5" name="Text Box 109"/>
          <p:cNvSpPr txBox="1">
            <a:spLocks noChangeArrowheads="1"/>
          </p:cNvSpPr>
          <p:nvPr/>
        </p:nvSpPr>
        <p:spPr bwMode="auto">
          <a:xfrm>
            <a:off x="1727200" y="698501"/>
            <a:ext cx="171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06" name="Text Box 110"/>
          <p:cNvSpPr txBox="1">
            <a:spLocks noChangeArrowheads="1"/>
          </p:cNvSpPr>
          <p:nvPr/>
        </p:nvSpPr>
        <p:spPr bwMode="auto">
          <a:xfrm>
            <a:off x="7048500" y="838201"/>
            <a:ext cx="168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3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07" name="Text Box 111"/>
          <p:cNvSpPr txBox="1">
            <a:spLocks noChangeArrowheads="1"/>
          </p:cNvSpPr>
          <p:nvPr/>
        </p:nvSpPr>
        <p:spPr bwMode="auto">
          <a:xfrm>
            <a:off x="2832100" y="6223001"/>
            <a:ext cx="165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5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17" name="Text Box 121"/>
          <p:cNvSpPr txBox="1">
            <a:spLocks noChangeArrowheads="1"/>
          </p:cNvSpPr>
          <p:nvPr/>
        </p:nvSpPr>
        <p:spPr bwMode="auto">
          <a:xfrm>
            <a:off x="7176120" y="5715000"/>
            <a:ext cx="31743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What do you notice about the numbers in the parts where the circles overlap?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21" name="Text Box 125"/>
          <p:cNvSpPr txBox="1">
            <a:spLocks noChangeArrowheads="1"/>
          </p:cNvSpPr>
          <p:nvPr/>
        </p:nvSpPr>
        <p:spPr bwMode="auto">
          <a:xfrm>
            <a:off x="209241" y="2483975"/>
            <a:ext cx="172116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3. Using the divisibility tests, place each number in the Venn Diagram </a:t>
            </a:r>
          </a:p>
        </p:txBody>
      </p:sp>
      <p:graphicFrame>
        <p:nvGraphicFramePr>
          <p:cNvPr id="4255" name="Group 159"/>
          <p:cNvGraphicFramePr>
            <a:graphicFrameLocks noGrp="1"/>
          </p:cNvGraphicFramePr>
          <p:nvPr>
            <p:extLst/>
          </p:nvPr>
        </p:nvGraphicFramePr>
        <p:xfrm>
          <a:off x="9694481" y="2171948"/>
          <a:ext cx="1841499" cy="2921002"/>
        </p:xfrm>
        <a:graphic>
          <a:graphicData uri="http://schemas.openxmlformats.org/drawingml/2006/table">
            <a:tbl>
              <a:tblPr/>
              <a:tblGrid>
                <a:gridCol w="613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 descr="Logo colour 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7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Record Book</a:t>
            </a: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829" t="19573" r="29401" b="40906"/>
          <a:stretch/>
        </p:blipFill>
        <p:spPr>
          <a:xfrm>
            <a:off x="1840523" y="1758460"/>
            <a:ext cx="8147538" cy="493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9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229962" y="2639761"/>
            <a:ext cx="1621922" cy="1638472"/>
          </a:xfrm>
          <a:custGeom>
            <a:avLst/>
            <a:gdLst>
              <a:gd name="connsiteX0" fmla="*/ 0 w 1621922"/>
              <a:gd name="connsiteY0" fmla="*/ 190328 h 1638472"/>
              <a:gd name="connsiteX1" fmla="*/ 260666 w 1621922"/>
              <a:gd name="connsiteY1" fmla="*/ 86889 h 1638472"/>
              <a:gd name="connsiteX2" fmla="*/ 513057 w 1621922"/>
              <a:gd name="connsiteY2" fmla="*/ 33101 h 1638472"/>
              <a:gd name="connsiteX3" fmla="*/ 806824 w 1621922"/>
              <a:gd name="connsiteY3" fmla="*/ 0 h 1638472"/>
              <a:gd name="connsiteX4" fmla="*/ 1179204 w 1621922"/>
              <a:gd name="connsiteY4" fmla="*/ 41376 h 1638472"/>
              <a:gd name="connsiteX5" fmla="*/ 1464695 w 1621922"/>
              <a:gd name="connsiteY5" fmla="*/ 124127 h 1638472"/>
              <a:gd name="connsiteX6" fmla="*/ 1621922 w 1621922"/>
              <a:gd name="connsiteY6" fmla="*/ 190328 h 1638472"/>
              <a:gd name="connsiteX7" fmla="*/ 1605372 w 1621922"/>
              <a:gd name="connsiteY7" fmla="*/ 426168 h 1638472"/>
              <a:gd name="connsiteX8" fmla="*/ 1551584 w 1621922"/>
              <a:gd name="connsiteY8" fmla="*/ 641321 h 1638472"/>
              <a:gd name="connsiteX9" fmla="*/ 1460557 w 1621922"/>
              <a:gd name="connsiteY9" fmla="*/ 881300 h 1638472"/>
              <a:gd name="connsiteX10" fmla="*/ 1311605 w 1621922"/>
              <a:gd name="connsiteY10" fmla="*/ 1150241 h 1638472"/>
              <a:gd name="connsiteX11" fmla="*/ 1187479 w 1621922"/>
              <a:gd name="connsiteY11" fmla="*/ 1303330 h 1638472"/>
              <a:gd name="connsiteX12" fmla="*/ 1009564 w 1621922"/>
              <a:gd name="connsiteY12" fmla="*/ 1493658 h 1638472"/>
              <a:gd name="connsiteX13" fmla="*/ 802686 w 1621922"/>
              <a:gd name="connsiteY13" fmla="*/ 1638472 h 1638472"/>
              <a:gd name="connsiteX14" fmla="*/ 583395 w 1621922"/>
              <a:gd name="connsiteY14" fmla="*/ 1460558 h 1638472"/>
              <a:gd name="connsiteX15" fmla="*/ 376518 w 1621922"/>
              <a:gd name="connsiteY15" fmla="*/ 1241267 h 1638472"/>
              <a:gd name="connsiteX16" fmla="*/ 215153 w 1621922"/>
              <a:gd name="connsiteY16" fmla="*/ 993014 h 1638472"/>
              <a:gd name="connsiteX17" fmla="*/ 111714 w 1621922"/>
              <a:gd name="connsiteY17" fmla="*/ 753035 h 1638472"/>
              <a:gd name="connsiteX18" fmla="*/ 41376 w 1621922"/>
              <a:gd name="connsiteY18" fmla="*/ 550295 h 1638472"/>
              <a:gd name="connsiteX19" fmla="*/ 4138 w 1621922"/>
              <a:gd name="connsiteY19" fmla="*/ 364105 h 1638472"/>
              <a:gd name="connsiteX20" fmla="*/ 0 w 1621922"/>
              <a:gd name="connsiteY20" fmla="*/ 190328 h 163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21922" h="1638472">
                <a:moveTo>
                  <a:pt x="0" y="190328"/>
                </a:moveTo>
                <a:lnTo>
                  <a:pt x="260666" y="86889"/>
                </a:lnTo>
                <a:lnTo>
                  <a:pt x="513057" y="33101"/>
                </a:lnTo>
                <a:lnTo>
                  <a:pt x="806824" y="0"/>
                </a:lnTo>
                <a:lnTo>
                  <a:pt x="1179204" y="41376"/>
                </a:lnTo>
                <a:lnTo>
                  <a:pt x="1464695" y="124127"/>
                </a:lnTo>
                <a:lnTo>
                  <a:pt x="1621922" y="190328"/>
                </a:lnTo>
                <a:lnTo>
                  <a:pt x="1605372" y="426168"/>
                </a:lnTo>
                <a:lnTo>
                  <a:pt x="1551584" y="641321"/>
                </a:lnTo>
                <a:lnTo>
                  <a:pt x="1460557" y="881300"/>
                </a:lnTo>
                <a:lnTo>
                  <a:pt x="1311605" y="1150241"/>
                </a:lnTo>
                <a:lnTo>
                  <a:pt x="1187479" y="1303330"/>
                </a:lnTo>
                <a:lnTo>
                  <a:pt x="1009564" y="1493658"/>
                </a:lnTo>
                <a:lnTo>
                  <a:pt x="802686" y="1638472"/>
                </a:lnTo>
                <a:lnTo>
                  <a:pt x="583395" y="1460558"/>
                </a:lnTo>
                <a:lnTo>
                  <a:pt x="376518" y="1241267"/>
                </a:lnTo>
                <a:lnTo>
                  <a:pt x="215153" y="993014"/>
                </a:lnTo>
                <a:lnTo>
                  <a:pt x="111714" y="753035"/>
                </a:lnTo>
                <a:lnTo>
                  <a:pt x="41376" y="550295"/>
                </a:lnTo>
                <a:lnTo>
                  <a:pt x="4138" y="364105"/>
                </a:lnTo>
                <a:cubicBezTo>
                  <a:pt x="2759" y="307558"/>
                  <a:pt x="1379" y="251012"/>
                  <a:pt x="0" y="190328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 rot="14400000">
            <a:off x="4893481" y="3046233"/>
            <a:ext cx="1831607" cy="1752951"/>
          </a:xfrm>
          <a:custGeom>
            <a:avLst/>
            <a:gdLst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8802 w 1824586"/>
              <a:gd name="connsiteY11" fmla="*/ 1710813 h 1752951"/>
              <a:gd name="connsiteX12" fmla="*/ 1508549 w 1824586"/>
              <a:gd name="connsiteY12" fmla="*/ 1609681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31607"/>
              <a:gd name="connsiteY0" fmla="*/ 0 h 1752951"/>
              <a:gd name="connsiteX1" fmla="*/ 741633 w 1831607"/>
              <a:gd name="connsiteY1" fmla="*/ 160125 h 1752951"/>
              <a:gd name="connsiteX2" fmla="*/ 556225 w 1831607"/>
              <a:gd name="connsiteY2" fmla="*/ 320251 h 1752951"/>
              <a:gd name="connsiteX3" fmla="*/ 370817 w 1831607"/>
              <a:gd name="connsiteY3" fmla="*/ 526728 h 1752951"/>
              <a:gd name="connsiteX4" fmla="*/ 219119 w 1831607"/>
              <a:gd name="connsiteY4" fmla="*/ 758488 h 1752951"/>
              <a:gd name="connsiteX5" fmla="*/ 109559 w 1831607"/>
              <a:gd name="connsiteY5" fmla="*/ 1002890 h 1752951"/>
              <a:gd name="connsiteX6" fmla="*/ 33711 w 1831607"/>
              <a:gd name="connsiteY6" fmla="*/ 1281003 h 1752951"/>
              <a:gd name="connsiteX7" fmla="*/ 0 w 1831607"/>
              <a:gd name="connsiteY7" fmla="*/ 1554901 h 1752951"/>
              <a:gd name="connsiteX8" fmla="*/ 206477 w 1831607"/>
              <a:gd name="connsiteY8" fmla="*/ 1643392 h 1752951"/>
              <a:gd name="connsiteX9" fmla="*/ 505659 w 1831607"/>
              <a:gd name="connsiteY9" fmla="*/ 1723454 h 1752951"/>
              <a:gd name="connsiteX10" fmla="*/ 872262 w 1831607"/>
              <a:gd name="connsiteY10" fmla="*/ 1752951 h 1752951"/>
              <a:gd name="connsiteX11" fmla="*/ 1158802 w 1831607"/>
              <a:gd name="connsiteY11" fmla="*/ 1710813 h 1752951"/>
              <a:gd name="connsiteX12" fmla="*/ 1508549 w 1831607"/>
              <a:gd name="connsiteY12" fmla="*/ 1609681 h 1752951"/>
              <a:gd name="connsiteX13" fmla="*/ 1702385 w 1831607"/>
              <a:gd name="connsiteY13" fmla="*/ 1521191 h 1752951"/>
              <a:gd name="connsiteX14" fmla="*/ 1831607 w 1831607"/>
              <a:gd name="connsiteY14" fmla="*/ 1458905 h 1752951"/>
              <a:gd name="connsiteX15" fmla="*/ 1643392 w 1831607"/>
              <a:gd name="connsiteY15" fmla="*/ 1297858 h 1752951"/>
              <a:gd name="connsiteX16" fmla="*/ 1466411 w 1831607"/>
              <a:gd name="connsiteY16" fmla="*/ 1129305 h 1752951"/>
              <a:gd name="connsiteX17" fmla="*/ 1297858 w 1831607"/>
              <a:gd name="connsiteY17" fmla="*/ 910186 h 1752951"/>
              <a:gd name="connsiteX18" fmla="*/ 1154588 w 1831607"/>
              <a:gd name="connsiteY18" fmla="*/ 644715 h 1752951"/>
              <a:gd name="connsiteX19" fmla="*/ 1070311 w 1831607"/>
              <a:gd name="connsiteY19" fmla="*/ 391886 h 1752951"/>
              <a:gd name="connsiteX20" fmla="*/ 1032387 w 1831607"/>
              <a:gd name="connsiteY20" fmla="*/ 185408 h 1752951"/>
              <a:gd name="connsiteX21" fmla="*/ 1011318 w 1831607"/>
              <a:gd name="connsiteY21" fmla="*/ 0 h 1752951"/>
              <a:gd name="connsiteX0" fmla="*/ 1011318 w 1831607"/>
              <a:gd name="connsiteY0" fmla="*/ 0 h 1752951"/>
              <a:gd name="connsiteX1" fmla="*/ 741633 w 1831607"/>
              <a:gd name="connsiteY1" fmla="*/ 160125 h 1752951"/>
              <a:gd name="connsiteX2" fmla="*/ 556225 w 1831607"/>
              <a:gd name="connsiteY2" fmla="*/ 320251 h 1752951"/>
              <a:gd name="connsiteX3" fmla="*/ 370817 w 1831607"/>
              <a:gd name="connsiteY3" fmla="*/ 526728 h 1752951"/>
              <a:gd name="connsiteX4" fmla="*/ 219119 w 1831607"/>
              <a:gd name="connsiteY4" fmla="*/ 758488 h 1752951"/>
              <a:gd name="connsiteX5" fmla="*/ 109559 w 1831607"/>
              <a:gd name="connsiteY5" fmla="*/ 1002890 h 1752951"/>
              <a:gd name="connsiteX6" fmla="*/ 33711 w 1831607"/>
              <a:gd name="connsiteY6" fmla="*/ 1281003 h 1752951"/>
              <a:gd name="connsiteX7" fmla="*/ 0 w 1831607"/>
              <a:gd name="connsiteY7" fmla="*/ 1554901 h 1752951"/>
              <a:gd name="connsiteX8" fmla="*/ 206477 w 1831607"/>
              <a:gd name="connsiteY8" fmla="*/ 1643392 h 1752951"/>
              <a:gd name="connsiteX9" fmla="*/ 505659 w 1831607"/>
              <a:gd name="connsiteY9" fmla="*/ 1723454 h 1752951"/>
              <a:gd name="connsiteX10" fmla="*/ 872262 w 1831607"/>
              <a:gd name="connsiteY10" fmla="*/ 1752951 h 1752951"/>
              <a:gd name="connsiteX11" fmla="*/ 1158802 w 1831607"/>
              <a:gd name="connsiteY11" fmla="*/ 1710813 h 1752951"/>
              <a:gd name="connsiteX12" fmla="*/ 1508549 w 1831607"/>
              <a:gd name="connsiteY12" fmla="*/ 1609681 h 1752951"/>
              <a:gd name="connsiteX13" fmla="*/ 1670100 w 1831607"/>
              <a:gd name="connsiteY13" fmla="*/ 1557928 h 1752951"/>
              <a:gd name="connsiteX14" fmla="*/ 1831607 w 1831607"/>
              <a:gd name="connsiteY14" fmla="*/ 1458905 h 1752951"/>
              <a:gd name="connsiteX15" fmla="*/ 1643392 w 1831607"/>
              <a:gd name="connsiteY15" fmla="*/ 1297858 h 1752951"/>
              <a:gd name="connsiteX16" fmla="*/ 1466411 w 1831607"/>
              <a:gd name="connsiteY16" fmla="*/ 1129305 h 1752951"/>
              <a:gd name="connsiteX17" fmla="*/ 1297858 w 1831607"/>
              <a:gd name="connsiteY17" fmla="*/ 910186 h 1752951"/>
              <a:gd name="connsiteX18" fmla="*/ 1154588 w 1831607"/>
              <a:gd name="connsiteY18" fmla="*/ 644715 h 1752951"/>
              <a:gd name="connsiteX19" fmla="*/ 1070311 w 1831607"/>
              <a:gd name="connsiteY19" fmla="*/ 391886 h 1752951"/>
              <a:gd name="connsiteX20" fmla="*/ 1032387 w 1831607"/>
              <a:gd name="connsiteY20" fmla="*/ 185408 h 1752951"/>
              <a:gd name="connsiteX21" fmla="*/ 1011318 w 1831607"/>
              <a:gd name="connsiteY21" fmla="*/ 0 h 1752951"/>
              <a:gd name="connsiteX0" fmla="*/ 1011318 w 1831607"/>
              <a:gd name="connsiteY0" fmla="*/ 0 h 1752951"/>
              <a:gd name="connsiteX1" fmla="*/ 741633 w 1831607"/>
              <a:gd name="connsiteY1" fmla="*/ 160125 h 1752951"/>
              <a:gd name="connsiteX2" fmla="*/ 556225 w 1831607"/>
              <a:gd name="connsiteY2" fmla="*/ 320251 h 1752951"/>
              <a:gd name="connsiteX3" fmla="*/ 370817 w 1831607"/>
              <a:gd name="connsiteY3" fmla="*/ 526728 h 1752951"/>
              <a:gd name="connsiteX4" fmla="*/ 219119 w 1831607"/>
              <a:gd name="connsiteY4" fmla="*/ 758488 h 1752951"/>
              <a:gd name="connsiteX5" fmla="*/ 109559 w 1831607"/>
              <a:gd name="connsiteY5" fmla="*/ 1002890 h 1752951"/>
              <a:gd name="connsiteX6" fmla="*/ 33711 w 1831607"/>
              <a:gd name="connsiteY6" fmla="*/ 1281003 h 1752951"/>
              <a:gd name="connsiteX7" fmla="*/ 0 w 1831607"/>
              <a:gd name="connsiteY7" fmla="*/ 1554901 h 1752951"/>
              <a:gd name="connsiteX8" fmla="*/ 206477 w 1831607"/>
              <a:gd name="connsiteY8" fmla="*/ 1643392 h 1752951"/>
              <a:gd name="connsiteX9" fmla="*/ 505659 w 1831607"/>
              <a:gd name="connsiteY9" fmla="*/ 1723454 h 1752951"/>
              <a:gd name="connsiteX10" fmla="*/ 872262 w 1831607"/>
              <a:gd name="connsiteY10" fmla="*/ 1752951 h 1752951"/>
              <a:gd name="connsiteX11" fmla="*/ 1158802 w 1831607"/>
              <a:gd name="connsiteY11" fmla="*/ 1710813 h 1752951"/>
              <a:gd name="connsiteX12" fmla="*/ 1422683 w 1831607"/>
              <a:gd name="connsiteY12" fmla="*/ 1656094 h 1752951"/>
              <a:gd name="connsiteX13" fmla="*/ 1670100 w 1831607"/>
              <a:gd name="connsiteY13" fmla="*/ 1557928 h 1752951"/>
              <a:gd name="connsiteX14" fmla="*/ 1831607 w 1831607"/>
              <a:gd name="connsiteY14" fmla="*/ 1458905 h 1752951"/>
              <a:gd name="connsiteX15" fmla="*/ 1643392 w 1831607"/>
              <a:gd name="connsiteY15" fmla="*/ 1297858 h 1752951"/>
              <a:gd name="connsiteX16" fmla="*/ 1466411 w 1831607"/>
              <a:gd name="connsiteY16" fmla="*/ 1129305 h 1752951"/>
              <a:gd name="connsiteX17" fmla="*/ 1297858 w 1831607"/>
              <a:gd name="connsiteY17" fmla="*/ 910186 h 1752951"/>
              <a:gd name="connsiteX18" fmla="*/ 1154588 w 1831607"/>
              <a:gd name="connsiteY18" fmla="*/ 644715 h 1752951"/>
              <a:gd name="connsiteX19" fmla="*/ 1070311 w 1831607"/>
              <a:gd name="connsiteY19" fmla="*/ 391886 h 1752951"/>
              <a:gd name="connsiteX20" fmla="*/ 1032387 w 1831607"/>
              <a:gd name="connsiteY20" fmla="*/ 185408 h 1752951"/>
              <a:gd name="connsiteX21" fmla="*/ 1011318 w 1831607"/>
              <a:gd name="connsiteY21" fmla="*/ 0 h 1752951"/>
              <a:gd name="connsiteX0" fmla="*/ 1011318 w 1831607"/>
              <a:gd name="connsiteY0" fmla="*/ 0 h 1752951"/>
              <a:gd name="connsiteX1" fmla="*/ 741633 w 1831607"/>
              <a:gd name="connsiteY1" fmla="*/ 160125 h 1752951"/>
              <a:gd name="connsiteX2" fmla="*/ 556225 w 1831607"/>
              <a:gd name="connsiteY2" fmla="*/ 320251 h 1752951"/>
              <a:gd name="connsiteX3" fmla="*/ 370817 w 1831607"/>
              <a:gd name="connsiteY3" fmla="*/ 526728 h 1752951"/>
              <a:gd name="connsiteX4" fmla="*/ 219119 w 1831607"/>
              <a:gd name="connsiteY4" fmla="*/ 758488 h 1752951"/>
              <a:gd name="connsiteX5" fmla="*/ 109559 w 1831607"/>
              <a:gd name="connsiteY5" fmla="*/ 1002890 h 1752951"/>
              <a:gd name="connsiteX6" fmla="*/ 33711 w 1831607"/>
              <a:gd name="connsiteY6" fmla="*/ 1281003 h 1752951"/>
              <a:gd name="connsiteX7" fmla="*/ 0 w 1831607"/>
              <a:gd name="connsiteY7" fmla="*/ 1554901 h 1752951"/>
              <a:gd name="connsiteX8" fmla="*/ 206477 w 1831607"/>
              <a:gd name="connsiteY8" fmla="*/ 1643392 h 1752951"/>
              <a:gd name="connsiteX9" fmla="*/ 505659 w 1831607"/>
              <a:gd name="connsiteY9" fmla="*/ 1723454 h 1752951"/>
              <a:gd name="connsiteX10" fmla="*/ 872262 w 1831607"/>
              <a:gd name="connsiteY10" fmla="*/ 1752951 h 1752951"/>
              <a:gd name="connsiteX11" fmla="*/ 1148355 w 1831607"/>
              <a:gd name="connsiteY11" fmla="*/ 1741699 h 1752951"/>
              <a:gd name="connsiteX12" fmla="*/ 1422683 w 1831607"/>
              <a:gd name="connsiteY12" fmla="*/ 1656094 h 1752951"/>
              <a:gd name="connsiteX13" fmla="*/ 1670100 w 1831607"/>
              <a:gd name="connsiteY13" fmla="*/ 1557928 h 1752951"/>
              <a:gd name="connsiteX14" fmla="*/ 1831607 w 1831607"/>
              <a:gd name="connsiteY14" fmla="*/ 1458905 h 1752951"/>
              <a:gd name="connsiteX15" fmla="*/ 1643392 w 1831607"/>
              <a:gd name="connsiteY15" fmla="*/ 1297858 h 1752951"/>
              <a:gd name="connsiteX16" fmla="*/ 1466411 w 1831607"/>
              <a:gd name="connsiteY16" fmla="*/ 1129305 h 1752951"/>
              <a:gd name="connsiteX17" fmla="*/ 1297858 w 1831607"/>
              <a:gd name="connsiteY17" fmla="*/ 910186 h 1752951"/>
              <a:gd name="connsiteX18" fmla="*/ 1154588 w 1831607"/>
              <a:gd name="connsiteY18" fmla="*/ 644715 h 1752951"/>
              <a:gd name="connsiteX19" fmla="*/ 1070311 w 1831607"/>
              <a:gd name="connsiteY19" fmla="*/ 391886 h 1752951"/>
              <a:gd name="connsiteX20" fmla="*/ 1032387 w 1831607"/>
              <a:gd name="connsiteY20" fmla="*/ 185408 h 1752951"/>
              <a:gd name="connsiteX21" fmla="*/ 1011318 w 1831607"/>
              <a:gd name="connsiteY21" fmla="*/ 0 h 175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31607" h="1752951">
                <a:moveTo>
                  <a:pt x="1011318" y="0"/>
                </a:moveTo>
                <a:lnTo>
                  <a:pt x="741633" y="160125"/>
                </a:lnTo>
                <a:lnTo>
                  <a:pt x="556225" y="320251"/>
                </a:lnTo>
                <a:lnTo>
                  <a:pt x="370817" y="526728"/>
                </a:lnTo>
                <a:lnTo>
                  <a:pt x="219119" y="758488"/>
                </a:lnTo>
                <a:lnTo>
                  <a:pt x="109559" y="1002890"/>
                </a:lnTo>
                <a:lnTo>
                  <a:pt x="33711" y="1281003"/>
                </a:lnTo>
                <a:lnTo>
                  <a:pt x="0" y="1554901"/>
                </a:lnTo>
                <a:lnTo>
                  <a:pt x="206477" y="1643392"/>
                </a:lnTo>
                <a:lnTo>
                  <a:pt x="505659" y="1723454"/>
                </a:lnTo>
                <a:lnTo>
                  <a:pt x="872262" y="1752951"/>
                </a:lnTo>
                <a:lnTo>
                  <a:pt x="1148355" y="1741699"/>
                </a:lnTo>
                <a:lnTo>
                  <a:pt x="1422683" y="1656094"/>
                </a:lnTo>
                <a:lnTo>
                  <a:pt x="1670100" y="1557928"/>
                </a:lnTo>
                <a:lnTo>
                  <a:pt x="1831607" y="1458905"/>
                </a:lnTo>
                <a:lnTo>
                  <a:pt x="1643392" y="1297858"/>
                </a:lnTo>
                <a:lnTo>
                  <a:pt x="1466411" y="1129305"/>
                </a:lnTo>
                <a:lnTo>
                  <a:pt x="1297858" y="910186"/>
                </a:lnTo>
                <a:lnTo>
                  <a:pt x="1154588" y="644715"/>
                </a:lnTo>
                <a:lnTo>
                  <a:pt x="1070311" y="391886"/>
                </a:lnTo>
                <a:lnTo>
                  <a:pt x="1032387" y="185408"/>
                </a:lnTo>
                <a:lnTo>
                  <a:pt x="1011318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 rot="7200000">
            <a:off x="4278048" y="1493751"/>
            <a:ext cx="1783048" cy="1703895"/>
          </a:xfrm>
          <a:custGeom>
            <a:avLst/>
            <a:gdLst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8802 w 1824586"/>
              <a:gd name="connsiteY11" fmla="*/ 1710813 h 1752951"/>
              <a:gd name="connsiteX12" fmla="*/ 1508549 w 1824586"/>
              <a:gd name="connsiteY12" fmla="*/ 1609681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6778 w 1824586"/>
              <a:gd name="connsiteY11" fmla="*/ 1727793 h 1752951"/>
              <a:gd name="connsiteX12" fmla="*/ 1508549 w 1824586"/>
              <a:gd name="connsiteY12" fmla="*/ 1609681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6778 w 1824586"/>
              <a:gd name="connsiteY11" fmla="*/ 1727793 h 1752951"/>
              <a:gd name="connsiteX12" fmla="*/ 1508549 w 1824586"/>
              <a:gd name="connsiteY12" fmla="*/ 1609681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6778 w 1824586"/>
              <a:gd name="connsiteY11" fmla="*/ 1727793 h 1752951"/>
              <a:gd name="connsiteX12" fmla="*/ 1514083 w 1824586"/>
              <a:gd name="connsiteY12" fmla="*/ 1626204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6778 w 1824586"/>
              <a:gd name="connsiteY11" fmla="*/ 1727793 h 1752951"/>
              <a:gd name="connsiteX12" fmla="*/ 1514083 w 1824586"/>
              <a:gd name="connsiteY12" fmla="*/ 1626204 h 1752951"/>
              <a:gd name="connsiteX13" fmla="*/ 1657967 w 1824586"/>
              <a:gd name="connsiteY13" fmla="*/ 1570428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643392 w 1815561"/>
              <a:gd name="connsiteY15" fmla="*/ 1297858 h 1752951"/>
              <a:gd name="connsiteX16" fmla="*/ 1466411 w 1815561"/>
              <a:gd name="connsiteY16" fmla="*/ 1129305 h 1752951"/>
              <a:gd name="connsiteX17" fmla="*/ 1297858 w 1815561"/>
              <a:gd name="connsiteY17" fmla="*/ 910186 h 1752951"/>
              <a:gd name="connsiteX18" fmla="*/ 1154588 w 1815561"/>
              <a:gd name="connsiteY18" fmla="*/ 644715 h 1752951"/>
              <a:gd name="connsiteX19" fmla="*/ 1070311 w 1815561"/>
              <a:gd name="connsiteY19" fmla="*/ 391886 h 1752951"/>
              <a:gd name="connsiteX20" fmla="*/ 1032387 w 1815561"/>
              <a:gd name="connsiteY20" fmla="*/ 185408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66411 w 1815561"/>
              <a:gd name="connsiteY16" fmla="*/ 1129305 h 1752951"/>
              <a:gd name="connsiteX17" fmla="*/ 1297858 w 1815561"/>
              <a:gd name="connsiteY17" fmla="*/ 910186 h 1752951"/>
              <a:gd name="connsiteX18" fmla="*/ 1154588 w 1815561"/>
              <a:gd name="connsiteY18" fmla="*/ 644715 h 1752951"/>
              <a:gd name="connsiteX19" fmla="*/ 1070311 w 1815561"/>
              <a:gd name="connsiteY19" fmla="*/ 391886 h 1752951"/>
              <a:gd name="connsiteX20" fmla="*/ 1032387 w 1815561"/>
              <a:gd name="connsiteY20" fmla="*/ 185408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03886 w 1815561"/>
              <a:gd name="connsiteY16" fmla="*/ 1089140 h 1752951"/>
              <a:gd name="connsiteX17" fmla="*/ 1297858 w 1815561"/>
              <a:gd name="connsiteY17" fmla="*/ 910186 h 1752951"/>
              <a:gd name="connsiteX18" fmla="*/ 1154588 w 1815561"/>
              <a:gd name="connsiteY18" fmla="*/ 644715 h 1752951"/>
              <a:gd name="connsiteX19" fmla="*/ 1070311 w 1815561"/>
              <a:gd name="connsiteY19" fmla="*/ 391886 h 1752951"/>
              <a:gd name="connsiteX20" fmla="*/ 1032387 w 1815561"/>
              <a:gd name="connsiteY20" fmla="*/ 185408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03886 w 1815561"/>
              <a:gd name="connsiteY16" fmla="*/ 1089140 h 1752951"/>
              <a:gd name="connsiteX17" fmla="*/ 1249409 w 1815561"/>
              <a:gd name="connsiteY17" fmla="*/ 848484 h 1752951"/>
              <a:gd name="connsiteX18" fmla="*/ 1154588 w 1815561"/>
              <a:gd name="connsiteY18" fmla="*/ 644715 h 1752951"/>
              <a:gd name="connsiteX19" fmla="*/ 1070311 w 1815561"/>
              <a:gd name="connsiteY19" fmla="*/ 391886 h 1752951"/>
              <a:gd name="connsiteX20" fmla="*/ 1032387 w 1815561"/>
              <a:gd name="connsiteY20" fmla="*/ 185408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03886 w 1815561"/>
              <a:gd name="connsiteY16" fmla="*/ 1089140 h 1752951"/>
              <a:gd name="connsiteX17" fmla="*/ 1249409 w 1815561"/>
              <a:gd name="connsiteY17" fmla="*/ 848484 h 1752951"/>
              <a:gd name="connsiteX18" fmla="*/ 1154588 w 1815561"/>
              <a:gd name="connsiteY18" fmla="*/ 644715 h 1752951"/>
              <a:gd name="connsiteX19" fmla="*/ 1070311 w 1815561"/>
              <a:gd name="connsiteY19" fmla="*/ 391886 h 1752951"/>
              <a:gd name="connsiteX20" fmla="*/ 1003164 w 1815561"/>
              <a:gd name="connsiteY20" fmla="*/ 145809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03886 w 1815561"/>
              <a:gd name="connsiteY16" fmla="*/ 1089140 h 1752951"/>
              <a:gd name="connsiteX17" fmla="*/ 1249409 w 1815561"/>
              <a:gd name="connsiteY17" fmla="*/ 848484 h 1752951"/>
              <a:gd name="connsiteX18" fmla="*/ 1154588 w 1815561"/>
              <a:gd name="connsiteY18" fmla="*/ 644715 h 1752951"/>
              <a:gd name="connsiteX19" fmla="*/ 1068042 w 1815561"/>
              <a:gd name="connsiteY19" fmla="*/ 439858 h 1752951"/>
              <a:gd name="connsiteX20" fmla="*/ 1003164 w 1815561"/>
              <a:gd name="connsiteY20" fmla="*/ 145809 h 1752951"/>
              <a:gd name="connsiteX21" fmla="*/ 1011318 w 1815561"/>
              <a:gd name="connsiteY21" fmla="*/ 0 h 1752951"/>
              <a:gd name="connsiteX0" fmla="*/ 1011318 w 1815561"/>
              <a:gd name="connsiteY0" fmla="*/ 0 h 1752951"/>
              <a:gd name="connsiteX1" fmla="*/ 741633 w 1815561"/>
              <a:gd name="connsiteY1" fmla="*/ 160125 h 1752951"/>
              <a:gd name="connsiteX2" fmla="*/ 556225 w 1815561"/>
              <a:gd name="connsiteY2" fmla="*/ 320251 h 1752951"/>
              <a:gd name="connsiteX3" fmla="*/ 370817 w 1815561"/>
              <a:gd name="connsiteY3" fmla="*/ 526728 h 1752951"/>
              <a:gd name="connsiteX4" fmla="*/ 219119 w 1815561"/>
              <a:gd name="connsiteY4" fmla="*/ 758488 h 1752951"/>
              <a:gd name="connsiteX5" fmla="*/ 109559 w 1815561"/>
              <a:gd name="connsiteY5" fmla="*/ 1002890 h 1752951"/>
              <a:gd name="connsiteX6" fmla="*/ 33711 w 1815561"/>
              <a:gd name="connsiteY6" fmla="*/ 1281003 h 1752951"/>
              <a:gd name="connsiteX7" fmla="*/ 0 w 1815561"/>
              <a:gd name="connsiteY7" fmla="*/ 1554901 h 1752951"/>
              <a:gd name="connsiteX8" fmla="*/ 206477 w 1815561"/>
              <a:gd name="connsiteY8" fmla="*/ 1643392 h 1752951"/>
              <a:gd name="connsiteX9" fmla="*/ 505659 w 1815561"/>
              <a:gd name="connsiteY9" fmla="*/ 1723454 h 1752951"/>
              <a:gd name="connsiteX10" fmla="*/ 872262 w 1815561"/>
              <a:gd name="connsiteY10" fmla="*/ 1752951 h 1752951"/>
              <a:gd name="connsiteX11" fmla="*/ 1156778 w 1815561"/>
              <a:gd name="connsiteY11" fmla="*/ 1727793 h 1752951"/>
              <a:gd name="connsiteX12" fmla="*/ 1514083 w 1815561"/>
              <a:gd name="connsiteY12" fmla="*/ 1626204 h 1752951"/>
              <a:gd name="connsiteX13" fmla="*/ 1657967 w 1815561"/>
              <a:gd name="connsiteY13" fmla="*/ 1570428 h 1752951"/>
              <a:gd name="connsiteX14" fmla="*/ 1815561 w 1815561"/>
              <a:gd name="connsiteY14" fmla="*/ 1474617 h 1752951"/>
              <a:gd name="connsiteX15" fmla="*/ 1595249 w 1815561"/>
              <a:gd name="connsiteY15" fmla="*/ 1305950 h 1752951"/>
              <a:gd name="connsiteX16" fmla="*/ 1403886 w 1815561"/>
              <a:gd name="connsiteY16" fmla="*/ 1089140 h 1752951"/>
              <a:gd name="connsiteX17" fmla="*/ 1249409 w 1815561"/>
              <a:gd name="connsiteY17" fmla="*/ 848484 h 1752951"/>
              <a:gd name="connsiteX18" fmla="*/ 1133373 w 1815561"/>
              <a:gd name="connsiteY18" fmla="*/ 653759 h 1752951"/>
              <a:gd name="connsiteX19" fmla="*/ 1068042 w 1815561"/>
              <a:gd name="connsiteY19" fmla="*/ 439858 h 1752951"/>
              <a:gd name="connsiteX20" fmla="*/ 1003164 w 1815561"/>
              <a:gd name="connsiteY20" fmla="*/ 145809 h 1752951"/>
              <a:gd name="connsiteX21" fmla="*/ 1011318 w 1815561"/>
              <a:gd name="connsiteY21" fmla="*/ 0 h 175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15561" h="1752951">
                <a:moveTo>
                  <a:pt x="1011318" y="0"/>
                </a:moveTo>
                <a:lnTo>
                  <a:pt x="741633" y="160125"/>
                </a:lnTo>
                <a:lnTo>
                  <a:pt x="556225" y="320251"/>
                </a:lnTo>
                <a:lnTo>
                  <a:pt x="370817" y="526728"/>
                </a:lnTo>
                <a:lnTo>
                  <a:pt x="219119" y="758488"/>
                </a:lnTo>
                <a:lnTo>
                  <a:pt x="109559" y="1002890"/>
                </a:lnTo>
                <a:lnTo>
                  <a:pt x="33711" y="1281003"/>
                </a:lnTo>
                <a:lnTo>
                  <a:pt x="0" y="1554901"/>
                </a:lnTo>
                <a:lnTo>
                  <a:pt x="206477" y="1643392"/>
                </a:lnTo>
                <a:lnTo>
                  <a:pt x="505659" y="1723454"/>
                </a:lnTo>
                <a:lnTo>
                  <a:pt x="872262" y="1752951"/>
                </a:lnTo>
                <a:lnTo>
                  <a:pt x="1156778" y="1727793"/>
                </a:lnTo>
                <a:cubicBezTo>
                  <a:pt x="1284192" y="1706197"/>
                  <a:pt x="1396826" y="1665575"/>
                  <a:pt x="1514083" y="1626204"/>
                </a:cubicBezTo>
                <a:lnTo>
                  <a:pt x="1657967" y="1570428"/>
                </a:lnTo>
                <a:lnTo>
                  <a:pt x="1815561" y="1474617"/>
                </a:lnTo>
                <a:lnTo>
                  <a:pt x="1595249" y="1305950"/>
                </a:lnTo>
                <a:lnTo>
                  <a:pt x="1403886" y="1089140"/>
                </a:lnTo>
                <a:lnTo>
                  <a:pt x="1249409" y="848484"/>
                </a:lnTo>
                <a:lnTo>
                  <a:pt x="1133373" y="653759"/>
                </a:lnTo>
                <a:lnTo>
                  <a:pt x="1068042" y="439858"/>
                </a:lnTo>
                <a:lnTo>
                  <a:pt x="1003164" y="145809"/>
                </a:lnTo>
                <a:lnTo>
                  <a:pt x="1011318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3209530" y="2840119"/>
            <a:ext cx="1824586" cy="1752951"/>
          </a:xfrm>
          <a:custGeom>
            <a:avLst/>
            <a:gdLst>
              <a:gd name="connsiteX0" fmla="*/ 1011318 w 1824586"/>
              <a:gd name="connsiteY0" fmla="*/ 0 h 1752951"/>
              <a:gd name="connsiteX1" fmla="*/ 741633 w 1824586"/>
              <a:gd name="connsiteY1" fmla="*/ 160125 h 1752951"/>
              <a:gd name="connsiteX2" fmla="*/ 556225 w 1824586"/>
              <a:gd name="connsiteY2" fmla="*/ 320251 h 1752951"/>
              <a:gd name="connsiteX3" fmla="*/ 370817 w 1824586"/>
              <a:gd name="connsiteY3" fmla="*/ 526728 h 1752951"/>
              <a:gd name="connsiteX4" fmla="*/ 219119 w 1824586"/>
              <a:gd name="connsiteY4" fmla="*/ 758488 h 1752951"/>
              <a:gd name="connsiteX5" fmla="*/ 109559 w 1824586"/>
              <a:gd name="connsiteY5" fmla="*/ 1002890 h 1752951"/>
              <a:gd name="connsiteX6" fmla="*/ 33711 w 1824586"/>
              <a:gd name="connsiteY6" fmla="*/ 1281003 h 1752951"/>
              <a:gd name="connsiteX7" fmla="*/ 0 w 1824586"/>
              <a:gd name="connsiteY7" fmla="*/ 1554901 h 1752951"/>
              <a:gd name="connsiteX8" fmla="*/ 206477 w 1824586"/>
              <a:gd name="connsiteY8" fmla="*/ 1643392 h 1752951"/>
              <a:gd name="connsiteX9" fmla="*/ 505659 w 1824586"/>
              <a:gd name="connsiteY9" fmla="*/ 1723454 h 1752951"/>
              <a:gd name="connsiteX10" fmla="*/ 872262 w 1824586"/>
              <a:gd name="connsiteY10" fmla="*/ 1752951 h 1752951"/>
              <a:gd name="connsiteX11" fmla="*/ 1158802 w 1824586"/>
              <a:gd name="connsiteY11" fmla="*/ 1710813 h 1752951"/>
              <a:gd name="connsiteX12" fmla="*/ 1508549 w 1824586"/>
              <a:gd name="connsiteY12" fmla="*/ 1609681 h 1752951"/>
              <a:gd name="connsiteX13" fmla="*/ 1702385 w 1824586"/>
              <a:gd name="connsiteY13" fmla="*/ 1521191 h 1752951"/>
              <a:gd name="connsiteX14" fmla="*/ 1824586 w 1824586"/>
              <a:gd name="connsiteY14" fmla="*/ 1432700 h 1752951"/>
              <a:gd name="connsiteX15" fmla="*/ 1643392 w 1824586"/>
              <a:gd name="connsiteY15" fmla="*/ 1297858 h 1752951"/>
              <a:gd name="connsiteX16" fmla="*/ 1466411 w 1824586"/>
              <a:gd name="connsiteY16" fmla="*/ 1129305 h 1752951"/>
              <a:gd name="connsiteX17" fmla="*/ 1297858 w 1824586"/>
              <a:gd name="connsiteY17" fmla="*/ 910186 h 1752951"/>
              <a:gd name="connsiteX18" fmla="*/ 1154588 w 1824586"/>
              <a:gd name="connsiteY18" fmla="*/ 644715 h 1752951"/>
              <a:gd name="connsiteX19" fmla="*/ 1070311 w 1824586"/>
              <a:gd name="connsiteY19" fmla="*/ 391886 h 1752951"/>
              <a:gd name="connsiteX20" fmla="*/ 1032387 w 1824586"/>
              <a:gd name="connsiteY20" fmla="*/ 185408 h 1752951"/>
              <a:gd name="connsiteX21" fmla="*/ 1011318 w 1824586"/>
              <a:gd name="connsiteY21" fmla="*/ 0 h 175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4586" h="1752951">
                <a:moveTo>
                  <a:pt x="1011318" y="0"/>
                </a:moveTo>
                <a:lnTo>
                  <a:pt x="741633" y="160125"/>
                </a:lnTo>
                <a:lnTo>
                  <a:pt x="556225" y="320251"/>
                </a:lnTo>
                <a:lnTo>
                  <a:pt x="370817" y="526728"/>
                </a:lnTo>
                <a:lnTo>
                  <a:pt x="219119" y="758488"/>
                </a:lnTo>
                <a:lnTo>
                  <a:pt x="109559" y="1002890"/>
                </a:lnTo>
                <a:lnTo>
                  <a:pt x="33711" y="1281003"/>
                </a:lnTo>
                <a:lnTo>
                  <a:pt x="0" y="1554901"/>
                </a:lnTo>
                <a:lnTo>
                  <a:pt x="206477" y="1643392"/>
                </a:lnTo>
                <a:lnTo>
                  <a:pt x="505659" y="1723454"/>
                </a:lnTo>
                <a:lnTo>
                  <a:pt x="872262" y="1752951"/>
                </a:lnTo>
                <a:lnTo>
                  <a:pt x="1158802" y="1710813"/>
                </a:lnTo>
                <a:lnTo>
                  <a:pt x="1508549" y="1609681"/>
                </a:lnTo>
                <a:lnTo>
                  <a:pt x="1702385" y="1521191"/>
                </a:lnTo>
                <a:lnTo>
                  <a:pt x="1824586" y="1432700"/>
                </a:lnTo>
                <a:lnTo>
                  <a:pt x="1643392" y="1297858"/>
                </a:lnTo>
                <a:lnTo>
                  <a:pt x="1466411" y="1129305"/>
                </a:lnTo>
                <a:lnTo>
                  <a:pt x="1297858" y="910186"/>
                </a:lnTo>
                <a:lnTo>
                  <a:pt x="1154588" y="644715"/>
                </a:lnTo>
                <a:lnTo>
                  <a:pt x="1070311" y="391886"/>
                </a:lnTo>
                <a:lnTo>
                  <a:pt x="1032387" y="185408"/>
                </a:lnTo>
                <a:lnTo>
                  <a:pt x="1011318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8" name="Oval 72"/>
          <p:cNvSpPr>
            <a:spLocks noChangeArrowheads="1"/>
          </p:cNvSpPr>
          <p:nvPr/>
        </p:nvSpPr>
        <p:spPr bwMode="auto">
          <a:xfrm>
            <a:off x="2197101" y="927101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4216401" y="927101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3206751" y="2641601"/>
            <a:ext cx="3656013" cy="3656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205" name="Text Box 109"/>
          <p:cNvSpPr txBox="1">
            <a:spLocks noChangeArrowheads="1"/>
          </p:cNvSpPr>
          <p:nvPr/>
        </p:nvSpPr>
        <p:spPr bwMode="auto">
          <a:xfrm>
            <a:off x="1727200" y="698501"/>
            <a:ext cx="171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2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06" name="Text Box 110"/>
          <p:cNvSpPr txBox="1">
            <a:spLocks noChangeArrowheads="1"/>
          </p:cNvSpPr>
          <p:nvPr/>
        </p:nvSpPr>
        <p:spPr bwMode="auto">
          <a:xfrm>
            <a:off x="7048500" y="838201"/>
            <a:ext cx="168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3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07" name="Text Box 111"/>
          <p:cNvSpPr txBox="1">
            <a:spLocks noChangeArrowheads="1"/>
          </p:cNvSpPr>
          <p:nvPr/>
        </p:nvSpPr>
        <p:spPr bwMode="auto">
          <a:xfrm>
            <a:off x="2832100" y="6223001"/>
            <a:ext cx="165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b="1">
                <a:solidFill>
                  <a:srgbClr val="000000"/>
                </a:solidFill>
              </a:rPr>
              <a:t>Divisible by 5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208" name="Text Box 112"/>
          <p:cNvSpPr txBox="1">
            <a:spLocks noChangeArrowheads="1"/>
          </p:cNvSpPr>
          <p:nvPr/>
        </p:nvSpPr>
        <p:spPr bwMode="auto">
          <a:xfrm>
            <a:off x="3378200" y="1538515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09" name="Text Box 113"/>
          <p:cNvSpPr txBox="1">
            <a:spLocks noChangeArrowheads="1"/>
          </p:cNvSpPr>
          <p:nvPr/>
        </p:nvSpPr>
        <p:spPr bwMode="auto">
          <a:xfrm>
            <a:off x="3441700" y="4038601"/>
            <a:ext cx="49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70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5827486" y="1335315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11" name="Text Box 115"/>
          <p:cNvSpPr txBox="1">
            <a:spLocks noChangeArrowheads="1"/>
          </p:cNvSpPr>
          <p:nvPr/>
        </p:nvSpPr>
        <p:spPr bwMode="auto">
          <a:xfrm>
            <a:off x="4368800" y="5130801"/>
            <a:ext cx="469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12" name="Text Box 116"/>
          <p:cNvSpPr txBox="1">
            <a:spLocks noChangeArrowheads="1"/>
          </p:cNvSpPr>
          <p:nvPr/>
        </p:nvSpPr>
        <p:spPr bwMode="auto">
          <a:xfrm>
            <a:off x="2569029" y="2657930"/>
            <a:ext cx="48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98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13" name="Text Box 117"/>
          <p:cNvSpPr txBox="1">
            <a:spLocks noChangeArrowheads="1"/>
          </p:cNvSpPr>
          <p:nvPr/>
        </p:nvSpPr>
        <p:spPr bwMode="auto">
          <a:xfrm>
            <a:off x="6674756" y="2572659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831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15" name="Text Box 119"/>
          <p:cNvSpPr txBox="1">
            <a:spLocks noChangeArrowheads="1"/>
          </p:cNvSpPr>
          <p:nvPr/>
        </p:nvSpPr>
        <p:spPr bwMode="auto">
          <a:xfrm>
            <a:off x="3644900" y="3429001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16" name="Text Box 120"/>
          <p:cNvSpPr txBox="1">
            <a:spLocks noChangeArrowheads="1"/>
          </p:cNvSpPr>
          <p:nvPr/>
        </p:nvSpPr>
        <p:spPr bwMode="auto">
          <a:xfrm>
            <a:off x="4412344" y="29083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360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17" name="Text Box 121"/>
          <p:cNvSpPr txBox="1">
            <a:spLocks noChangeArrowheads="1"/>
          </p:cNvSpPr>
          <p:nvPr/>
        </p:nvSpPr>
        <p:spPr bwMode="auto">
          <a:xfrm>
            <a:off x="7404100" y="5715000"/>
            <a:ext cx="2946400" cy="91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What do you notice about the numbers in the parts where the circles overlap?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21" name="Text Box 125"/>
          <p:cNvSpPr txBox="1">
            <a:spLocks noChangeArrowheads="1"/>
          </p:cNvSpPr>
          <p:nvPr/>
        </p:nvSpPr>
        <p:spPr bwMode="auto">
          <a:xfrm>
            <a:off x="1816100" y="152401"/>
            <a:ext cx="726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3. Using the divisibility tests, place each number in the Venn Diagram </a:t>
            </a:r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4762500" y="1549401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24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23" name="Text Box 127"/>
          <p:cNvSpPr txBox="1">
            <a:spLocks noChangeArrowheads="1"/>
          </p:cNvSpPr>
          <p:nvPr/>
        </p:nvSpPr>
        <p:spPr bwMode="auto">
          <a:xfrm>
            <a:off x="4464957" y="2082801"/>
            <a:ext cx="66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342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24" name="Text Box 128"/>
          <p:cNvSpPr txBox="1">
            <a:spLocks noChangeArrowheads="1"/>
          </p:cNvSpPr>
          <p:nvPr/>
        </p:nvSpPr>
        <p:spPr bwMode="auto">
          <a:xfrm>
            <a:off x="6228443" y="3964215"/>
            <a:ext cx="48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45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25" name="Text Box 129"/>
          <p:cNvSpPr txBox="1">
            <a:spLocks noChangeArrowheads="1"/>
          </p:cNvSpPr>
          <p:nvPr/>
        </p:nvSpPr>
        <p:spPr bwMode="auto">
          <a:xfrm>
            <a:off x="5892800" y="3492501"/>
            <a:ext cx="50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75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26" name="Text Box 130"/>
          <p:cNvSpPr txBox="1">
            <a:spLocks noChangeArrowheads="1"/>
          </p:cNvSpPr>
          <p:nvPr/>
        </p:nvSpPr>
        <p:spPr bwMode="auto">
          <a:xfrm>
            <a:off x="5359400" y="4965701"/>
            <a:ext cx="49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65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228" name="Text Box 132"/>
          <p:cNvSpPr txBox="1">
            <a:spLocks noChangeArrowheads="1"/>
          </p:cNvSpPr>
          <p:nvPr/>
        </p:nvSpPr>
        <p:spPr bwMode="auto">
          <a:xfrm>
            <a:off x="4787900" y="3403601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150</a:t>
            </a: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255" name="Group 159"/>
          <p:cNvGraphicFramePr>
            <a:graphicFrameLocks noGrp="1"/>
          </p:cNvGraphicFramePr>
          <p:nvPr/>
        </p:nvGraphicFramePr>
        <p:xfrm>
          <a:off x="8496301" y="1600200"/>
          <a:ext cx="1841499" cy="2921002"/>
        </p:xfrm>
        <a:graphic>
          <a:graphicData uri="http://schemas.openxmlformats.org/drawingml/2006/table">
            <a:tbl>
              <a:tblPr/>
              <a:tblGrid>
                <a:gridCol w="613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Text Box 117"/>
          <p:cNvSpPr txBox="1">
            <a:spLocks noChangeArrowheads="1"/>
          </p:cNvSpPr>
          <p:nvPr/>
        </p:nvSpPr>
        <p:spPr bwMode="auto">
          <a:xfrm>
            <a:off x="5346699" y="4074887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225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 Box 117"/>
          <p:cNvSpPr txBox="1">
            <a:spLocks noChangeArrowheads="1"/>
          </p:cNvSpPr>
          <p:nvPr/>
        </p:nvSpPr>
        <p:spPr bwMode="auto">
          <a:xfrm>
            <a:off x="4947557" y="5722258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125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 Box 117"/>
          <p:cNvSpPr txBox="1">
            <a:spLocks noChangeArrowheads="1"/>
          </p:cNvSpPr>
          <p:nvPr/>
        </p:nvSpPr>
        <p:spPr bwMode="auto">
          <a:xfrm>
            <a:off x="5165271" y="2964544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30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Box 117"/>
          <p:cNvSpPr txBox="1">
            <a:spLocks noChangeArrowheads="1"/>
          </p:cNvSpPr>
          <p:nvPr/>
        </p:nvSpPr>
        <p:spPr bwMode="auto">
          <a:xfrm>
            <a:off x="4134757" y="4038602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100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 Box 117"/>
          <p:cNvSpPr txBox="1">
            <a:spLocks noChangeArrowheads="1"/>
          </p:cNvSpPr>
          <p:nvPr/>
        </p:nvSpPr>
        <p:spPr bwMode="auto">
          <a:xfrm>
            <a:off x="3452585" y="2427516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256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 Box 117"/>
          <p:cNvSpPr txBox="1">
            <a:spLocks noChangeArrowheads="1"/>
          </p:cNvSpPr>
          <p:nvPr/>
        </p:nvSpPr>
        <p:spPr bwMode="auto">
          <a:xfrm>
            <a:off x="6921500" y="1759858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123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 Box 117"/>
          <p:cNvSpPr txBox="1">
            <a:spLocks noChangeArrowheads="1"/>
          </p:cNvSpPr>
          <p:nvPr/>
        </p:nvSpPr>
        <p:spPr bwMode="auto">
          <a:xfrm>
            <a:off x="5324928" y="2325916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</a:rPr>
              <a:t>12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 Box 130"/>
          <p:cNvSpPr txBox="1">
            <a:spLocks noChangeArrowheads="1"/>
          </p:cNvSpPr>
          <p:nvPr/>
        </p:nvSpPr>
        <p:spPr bwMode="auto">
          <a:xfrm>
            <a:off x="1775520" y="4437113"/>
            <a:ext cx="1259632" cy="27699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00"/>
                </a:solidFill>
              </a:rPr>
              <a:t>Multiples of 10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5" name="Text Box 130"/>
          <p:cNvSpPr txBox="1">
            <a:spLocks noChangeArrowheads="1"/>
          </p:cNvSpPr>
          <p:nvPr/>
        </p:nvSpPr>
        <p:spPr bwMode="auto">
          <a:xfrm>
            <a:off x="4448630" y="602203"/>
            <a:ext cx="1259632" cy="27699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00"/>
                </a:solidFill>
              </a:rPr>
              <a:t>Multiples of 6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7" name="Text Box 130"/>
          <p:cNvSpPr txBox="1">
            <a:spLocks noChangeArrowheads="1"/>
          </p:cNvSpPr>
          <p:nvPr/>
        </p:nvSpPr>
        <p:spPr bwMode="auto">
          <a:xfrm>
            <a:off x="7020077" y="4427737"/>
            <a:ext cx="1259632" cy="27699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00"/>
                </a:solidFill>
              </a:rPr>
              <a:t>Multiples of 15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9" name="Text Box 130"/>
          <p:cNvSpPr txBox="1">
            <a:spLocks noChangeArrowheads="1"/>
          </p:cNvSpPr>
          <p:nvPr/>
        </p:nvSpPr>
        <p:spPr bwMode="auto">
          <a:xfrm>
            <a:off x="8203710" y="5223694"/>
            <a:ext cx="1259632" cy="27699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00"/>
                </a:solidFill>
              </a:rPr>
              <a:t>Multiples of 30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43" name="Picture 42" descr="Logo colour 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51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6" grpId="0" animBg="1"/>
      <p:bldP spid="34" grpId="0" animBg="1"/>
      <p:bldP spid="32" grpId="0" animBg="1"/>
      <p:bldP spid="4208" grpId="0"/>
      <p:bldP spid="4209" grpId="0"/>
      <p:bldP spid="4210" grpId="0"/>
      <p:bldP spid="4211" grpId="0"/>
      <p:bldP spid="4212" grpId="0"/>
      <p:bldP spid="4213" grpId="0"/>
      <p:bldP spid="4215" grpId="0"/>
      <p:bldP spid="4216" grpId="0"/>
      <p:bldP spid="4222" grpId="0"/>
      <p:bldP spid="4223" grpId="0"/>
      <p:bldP spid="4224" grpId="0"/>
      <p:bldP spid="4225" grpId="0"/>
      <p:bldP spid="4226" grpId="0"/>
      <p:bldP spid="422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5" grpId="0" animBg="1"/>
      <p:bldP spid="37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Final ideas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50570" y="1980185"/>
            <a:ext cx="6096000" cy="35825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it with </a:t>
            </a: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</a:p>
          <a:p>
            <a:pPr lvl="0">
              <a:lnSpc>
                <a:spcPct val="90000"/>
              </a:lnSpc>
              <a:spcAft>
                <a:spcPts val="0"/>
              </a:spcAft>
              <a:tabLst>
                <a:tab pos="457200" algn="l"/>
              </a:tabLst>
            </a:pPr>
            <a:endParaRPr lang="en-GB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Joke about them </a:t>
            </a:r>
            <a:r>
              <a:rPr lang="en-GB" sz="3600" dirty="0">
                <a:solidFill>
                  <a:srgbClr val="00697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GB" sz="3600" dirty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3600" dirty="0">
              <a:solidFill>
                <a:srgbClr val="00697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 </a:t>
            </a:r>
            <a:r>
              <a:rPr lang="en-GB" sz="3600" dirty="0" err="1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</a:t>
            </a:r>
            <a:r>
              <a:rPr lang="en-GB" sz="3600" dirty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</a:t>
            </a:r>
            <a:endParaRPr lang="en-GB" sz="3600" dirty="0">
              <a:solidFill>
                <a:srgbClr val="00697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07" y="86974"/>
            <a:ext cx="8494986" cy="843565"/>
          </a:xfrm>
        </p:spPr>
        <p:txBody>
          <a:bodyPr>
            <a:normAutofit/>
          </a:bodyPr>
          <a:lstStyle/>
          <a:p>
            <a:r>
              <a:rPr lang="en-GB" dirty="0" smtClean="0"/>
              <a:t>Growth </a:t>
            </a:r>
            <a:r>
              <a:rPr lang="en-GB" dirty="0" err="1" smtClean="0"/>
              <a:t>Mindset</a:t>
            </a:r>
            <a:endParaRPr lang="en-GB" dirty="0"/>
          </a:p>
        </p:txBody>
      </p:sp>
      <p:pic>
        <p:nvPicPr>
          <p:cNvPr id="1026" name="Picture 2" descr="Image result for growth mind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/>
          <a:stretch/>
        </p:blipFill>
        <p:spPr bwMode="auto">
          <a:xfrm>
            <a:off x="516414" y="930538"/>
            <a:ext cx="8856185" cy="59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4810" y="5303520"/>
            <a:ext cx="1531620" cy="30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 colour 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74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17" y="304144"/>
            <a:ext cx="8494986" cy="843565"/>
          </a:xfrm>
        </p:spPr>
        <p:txBody>
          <a:bodyPr>
            <a:normAutofit/>
          </a:bodyPr>
          <a:lstStyle/>
          <a:p>
            <a:r>
              <a:rPr lang="en-GB" dirty="0" smtClean="0"/>
              <a:t>In Your Packs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194810" y="5303520"/>
            <a:ext cx="1531620" cy="30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96290" y="1854455"/>
            <a:ext cx="6096000" cy="45797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 Table Poster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Multiplication Grid (filled)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Multiplication Grid (empty)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Square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 Board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 Board Pen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 Board Rubber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3600" dirty="0" smtClean="0">
                <a:solidFill>
                  <a:srgbClr val="00697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Array of Games</a:t>
            </a:r>
            <a:endParaRPr lang="en-GB" sz="3600" dirty="0">
              <a:solidFill>
                <a:srgbClr val="00697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368" t="15744" r="32739" b="4331"/>
          <a:stretch/>
        </p:blipFill>
        <p:spPr>
          <a:xfrm rot="662976">
            <a:off x="9004478" y="1413176"/>
            <a:ext cx="2228851" cy="310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age result for times table poste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265">
            <a:off x="6276179" y="697037"/>
            <a:ext cx="2451758" cy="3713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47" t="14473" r="31125" b="17562"/>
          <a:stretch/>
        </p:blipFill>
        <p:spPr>
          <a:xfrm rot="21005051">
            <a:off x="8755086" y="3750769"/>
            <a:ext cx="3071446" cy="216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784" t="13956" r="31361" b="17668"/>
          <a:stretch/>
        </p:blipFill>
        <p:spPr>
          <a:xfrm rot="586338">
            <a:off x="5582474" y="4181931"/>
            <a:ext cx="3220094" cy="226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9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87" y="475258"/>
            <a:ext cx="8494986" cy="843565"/>
          </a:xfrm>
        </p:spPr>
        <p:txBody>
          <a:bodyPr>
            <a:normAutofit/>
          </a:bodyPr>
          <a:lstStyle/>
          <a:p>
            <a:r>
              <a:rPr lang="en-GB" dirty="0" smtClean="0"/>
              <a:t>Questions and Feedback Forms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194810" y="5303520"/>
            <a:ext cx="1531620" cy="30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394" y="1846721"/>
            <a:ext cx="4208145" cy="45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395461"/>
            <a:ext cx="8494986" cy="843565"/>
          </a:xfrm>
        </p:spPr>
        <p:txBody>
          <a:bodyPr>
            <a:normAutofit/>
          </a:bodyPr>
          <a:lstStyle/>
          <a:p>
            <a:r>
              <a:rPr lang="en-GB" dirty="0" smtClean="0"/>
              <a:t>Tracking</a:t>
            </a: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744" t="22034" r="29145" b="18752"/>
          <a:stretch/>
        </p:blipFill>
        <p:spPr>
          <a:xfrm>
            <a:off x="3346553" y="543800"/>
            <a:ext cx="6824833" cy="614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16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395461"/>
            <a:ext cx="8494986" cy="843565"/>
          </a:xfrm>
        </p:spPr>
        <p:txBody>
          <a:bodyPr>
            <a:normAutofit/>
          </a:bodyPr>
          <a:lstStyle/>
          <a:p>
            <a:r>
              <a:rPr lang="en-GB" dirty="0" smtClean="0"/>
              <a:t>How to Teach Times Tables</a:t>
            </a: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430" y="1852086"/>
            <a:ext cx="10515600" cy="4222039"/>
          </a:xfrm>
        </p:spPr>
        <p:txBody>
          <a:bodyPr>
            <a:noAutofit/>
          </a:bodyPr>
          <a:lstStyle/>
          <a:p>
            <a:r>
              <a:rPr lang="en-GB" sz="3200" dirty="0" smtClean="0"/>
              <a:t> May not be the same as you learnt them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You may have struggled as you were only taught one way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Need to find out which way helps/works for your child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6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1" y="2094766"/>
            <a:ext cx="4151802" cy="427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 result for patterns in times tab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27" y="2247550"/>
            <a:ext cx="5872951" cy="3895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12766" y="1775695"/>
            <a:ext cx="4022188" cy="6381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/>
              <a:t>Commutative Law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157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551234" y="2106344"/>
            <a:ext cx="9198806" cy="638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6 lots of 5               5 lots of 6</a:t>
            </a:r>
            <a:endParaRPr lang="en-GB" sz="3200" dirty="0"/>
          </a:p>
        </p:txBody>
      </p:sp>
      <p:pic>
        <p:nvPicPr>
          <p:cNvPr id="2050" name="Picture 2" descr="Image result for 5 x 6 in ar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3"/>
          <a:stretch/>
        </p:blipFill>
        <p:spPr bwMode="auto">
          <a:xfrm>
            <a:off x="2069532" y="2543592"/>
            <a:ext cx="6485534" cy="43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160271" y="2734340"/>
            <a:ext cx="2960370" cy="60450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160271" y="3338846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160271" y="3886200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160271" y="4431278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160271" y="4976356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160271" y="5519158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5400000">
            <a:off x="4192270" y="4388241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5400000">
            <a:off x="4671246" y="4422847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5400000">
            <a:off x="5150223" y="4369157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 rot="5400000">
            <a:off x="5697577" y="4388241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 rot="5400000">
            <a:off x="6244932" y="4388241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 rot="5400000">
            <a:off x="6723908" y="4369157"/>
            <a:ext cx="2960370" cy="5473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1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Patterns/tricks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0580" y="1812354"/>
            <a:ext cx="4605190" cy="1805514"/>
          </a:xfrm>
          <a:ln w="19050">
            <a:solidFill>
              <a:srgbClr val="006978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b="1" dirty="0"/>
              <a:t>x</a:t>
            </a:r>
            <a:r>
              <a:rPr lang="en-GB" sz="3200" b="1" dirty="0" smtClean="0"/>
              <a:t> 9</a:t>
            </a:r>
          </a:p>
          <a:p>
            <a:pPr marL="0" indent="0">
              <a:buNone/>
            </a:pPr>
            <a:r>
              <a:rPr lang="en-GB" sz="3200" dirty="0" smtClean="0"/>
              <a:t>Hands</a:t>
            </a:r>
          </a:p>
          <a:p>
            <a:pPr marL="0" indent="0">
              <a:buNone/>
            </a:pPr>
            <a:r>
              <a:rPr lang="en-GB" sz="3200" dirty="0" smtClean="0"/>
              <a:t>Add tens - subtract ones</a:t>
            </a:r>
          </a:p>
          <a:p>
            <a:pPr marL="0" indent="0">
              <a:buNone/>
            </a:pPr>
            <a:endParaRPr lang="en-GB" sz="32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70580" y="3789872"/>
            <a:ext cx="4618615" cy="3000189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x10</a:t>
            </a:r>
            <a:r>
              <a:rPr lang="en-GB" sz="3200" dirty="0" smtClean="0"/>
              <a:t>    </a:t>
            </a:r>
            <a:r>
              <a:rPr lang="en-GB" sz="3200" dirty="0" smtClean="0">
                <a:solidFill>
                  <a:srgbClr val="FF0000"/>
                </a:solidFill>
              </a:rPr>
              <a:t>x2</a:t>
            </a:r>
            <a:r>
              <a:rPr lang="en-GB" sz="3200" dirty="0" smtClean="0"/>
              <a:t>     </a:t>
            </a:r>
            <a:r>
              <a:rPr lang="en-GB" sz="3200" dirty="0" smtClean="0">
                <a:solidFill>
                  <a:srgbClr val="7030A0"/>
                </a:solidFill>
              </a:rPr>
              <a:t>add together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e.g. 12 x 7 = 84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10 x 7 = 70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2 x 7 = 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7030A0"/>
                </a:solidFill>
              </a:rPr>
              <a:t>70 + 14 = </a:t>
            </a:r>
            <a:r>
              <a:rPr lang="en-GB" sz="2400" dirty="0" smtClean="0"/>
              <a:t>84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48076" y="3674600"/>
            <a:ext cx="3786714" cy="1222371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Double 3s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076" y="5075228"/>
            <a:ext cx="3786714" cy="1222371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Double 4s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01026" y="1841504"/>
            <a:ext cx="1091565" cy="4703300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rgbClr val="FF0000"/>
                </a:solidFill>
              </a:rPr>
              <a:t>  5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1</a:t>
            </a:r>
            <a:r>
              <a:rPr lang="en-GB" sz="3200" dirty="0" smtClean="0">
                <a:solidFill>
                  <a:srgbClr val="FF0000"/>
                </a:solidFill>
              </a:rPr>
              <a:t>0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1</a:t>
            </a:r>
            <a:r>
              <a:rPr lang="en-GB" sz="3200" dirty="0" smtClean="0">
                <a:solidFill>
                  <a:srgbClr val="FF0000"/>
                </a:solidFill>
              </a:rPr>
              <a:t>5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2</a:t>
            </a:r>
            <a:r>
              <a:rPr lang="en-GB" sz="3200" dirty="0" smtClean="0">
                <a:solidFill>
                  <a:srgbClr val="FF0000"/>
                </a:solidFill>
              </a:rPr>
              <a:t>0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2</a:t>
            </a:r>
            <a:r>
              <a:rPr lang="en-GB" sz="3200" dirty="0" smtClean="0">
                <a:solidFill>
                  <a:srgbClr val="FF0000"/>
                </a:solidFill>
              </a:rPr>
              <a:t>5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3</a:t>
            </a:r>
            <a:r>
              <a:rPr lang="en-GB" sz="3200" dirty="0" smtClean="0">
                <a:solidFill>
                  <a:srgbClr val="FF0000"/>
                </a:solidFill>
              </a:rPr>
              <a:t>0</a:t>
            </a:r>
            <a:r>
              <a:rPr lang="en-GB" sz="3200" dirty="0" smtClean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3</a:t>
            </a:r>
            <a:r>
              <a:rPr lang="en-GB" sz="3200" dirty="0" smtClean="0">
                <a:solidFill>
                  <a:srgbClr val="FF0000"/>
                </a:solidFill>
              </a:rPr>
              <a:t>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8076" y="1841504"/>
            <a:ext cx="3786714" cy="1623167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Always even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Doubling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858827" y="1841504"/>
            <a:ext cx="1091565" cy="4703300"/>
          </a:xfrm>
          <a:prstGeom prst="rect">
            <a:avLst/>
          </a:prstGeom>
          <a:ln w="19050">
            <a:solidFill>
              <a:srgbClr val="006978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97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 smtClean="0"/>
              <a:t>x 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33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44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55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66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/>
              <a:t>77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19233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63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0" y="790925"/>
            <a:ext cx="8494986" cy="843565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 smtClean="0"/>
              <a:t>How to Teach Times Tables</a:t>
            </a:r>
            <a:br>
              <a:rPr lang="en-GB" dirty="0" smtClean="0"/>
            </a:br>
            <a:r>
              <a:rPr lang="en-GB" sz="5300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 descr="Logo colour 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0210" y="177864"/>
            <a:ext cx="1305560" cy="127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04020" y="1812354"/>
            <a:ext cx="7444226" cy="4222039"/>
          </a:xfrm>
        </p:spPr>
        <p:txBody>
          <a:bodyPr>
            <a:noAutofit/>
          </a:bodyPr>
          <a:lstStyle/>
          <a:p>
            <a:r>
              <a:rPr lang="en-GB" sz="3200" dirty="0" smtClean="0"/>
              <a:t> Marching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Actions (punching / karate / YMCA)</a:t>
            </a:r>
          </a:p>
          <a:p>
            <a:pPr marL="0" indent="0">
              <a:buNone/>
            </a:pP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Blue tack/ Post it notes on stairs to march up and down to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727" t="16564" r="16837" b="16837"/>
          <a:stretch/>
        </p:blipFill>
        <p:spPr>
          <a:xfrm rot="5400000">
            <a:off x="7367343" y="2226652"/>
            <a:ext cx="4922725" cy="40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 - School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E5A84239-B509-4775-83B0-AF022D8C42CB}"/>
    </a:ext>
  </a:extLst>
</a:theme>
</file>

<file path=ppt/theme/theme2.xml><?xml version="1.0" encoding="utf-8"?>
<a:theme xmlns:a="http://schemas.openxmlformats.org/drawingml/2006/main" name="Integra - Cater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D335DD28-75B6-40D3-84E4-6830DCCD187E}"/>
    </a:ext>
  </a:extLst>
</a:theme>
</file>

<file path=ppt/theme/theme3.xml><?xml version="1.0" encoding="utf-8"?>
<a:theme xmlns:a="http://schemas.openxmlformats.org/drawingml/2006/main" name="Integra - Fac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B7F39A10-1051-4E1C-A8F1-98F2E02AED11}"/>
    </a:ext>
  </a:extLst>
</a:theme>
</file>

<file path=ppt/theme/theme4.xml><?xml version="1.0" encoding="utf-8"?>
<a:theme xmlns:a="http://schemas.openxmlformats.org/drawingml/2006/main" name="Integra - Human Resourc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49EBC219-4827-46F4-B43F-DCBBB03C2240}"/>
    </a:ext>
  </a:extLst>
</a:theme>
</file>

<file path=ppt/theme/theme5.xml><?xml version="1.0" encoding="utf-8"?>
<a:theme xmlns:a="http://schemas.openxmlformats.org/drawingml/2006/main" name="Integra - Technolog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29B83433-B992-47DD-8F2A-95C02A22B0A8}"/>
    </a:ext>
  </a:extLst>
</a:theme>
</file>

<file path=ppt/theme/theme6.xml><?xml version="1.0" encoding="utf-8"?>
<a:theme xmlns:a="http://schemas.openxmlformats.org/drawingml/2006/main" name="Integra - Servic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2D647A57-5A35-4552-AD76-B05487B03BB4}"/>
    </a:ext>
  </a:extLst>
</a:theme>
</file>

<file path=ppt/theme/theme7.xml><?xml version="1.0" encoding="utf-8"?>
<a:theme xmlns:a="http://schemas.openxmlformats.org/drawingml/2006/main" name="Integra - Finan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 PowerPoint Template.potx" id="{2D279A75-1BDC-4586-B3C4-D48C575159D9}" vid="{6BE8D160-CC43-43CD-928D-064C233A5F9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 PowerPoint Template V2</Template>
  <TotalTime>1507</TotalTime>
  <Words>971</Words>
  <Application>Microsoft Office PowerPoint</Application>
  <PresentationFormat>Widescreen</PresentationFormat>
  <Paragraphs>325</Paragraphs>
  <Slides>34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Integra - Schools</vt:lpstr>
      <vt:lpstr>Integra - Catering</vt:lpstr>
      <vt:lpstr>Integra - Facilities</vt:lpstr>
      <vt:lpstr>Integra - Human Resources</vt:lpstr>
      <vt:lpstr>Integra - Technology</vt:lpstr>
      <vt:lpstr>Integra - Services</vt:lpstr>
      <vt:lpstr>Integra - Finance</vt:lpstr>
      <vt:lpstr>Helping my Child at Home with Maths</vt:lpstr>
      <vt:lpstr>Why?</vt:lpstr>
      <vt:lpstr>Record Book</vt:lpstr>
      <vt:lpstr>Tracking</vt:lpstr>
      <vt:lpstr>How to Teach Times Tables</vt:lpstr>
      <vt:lpstr>How to Teach Times Tables Patterns </vt:lpstr>
      <vt:lpstr>How to Teach Times Tables Patterns </vt:lpstr>
      <vt:lpstr>How to Teach Times Tables Patterns/tricks </vt:lpstr>
      <vt:lpstr>How to Teach Times Tables Movement </vt:lpstr>
      <vt:lpstr>How to Teach Times Tables Songs – Musical Maths  </vt:lpstr>
      <vt:lpstr>PowerPoint Presentation</vt:lpstr>
      <vt:lpstr>How to Teach Times Tables Songs – You Tube </vt:lpstr>
      <vt:lpstr>How to Teach Times Tables Online Games </vt:lpstr>
      <vt:lpstr>How to Teach Times Tables Prodigy Maths </vt:lpstr>
      <vt:lpstr>How to Teach Times Tables Prodigy Maths </vt:lpstr>
      <vt:lpstr>How to Teach Times Tables Prodigy Maths </vt:lpstr>
      <vt:lpstr>How to Teach Times Tables Prodigy Maths </vt:lpstr>
      <vt:lpstr>How to Teach Times Tables Games </vt:lpstr>
      <vt:lpstr>How to Teach Times Tables Activity Booklets </vt:lpstr>
      <vt:lpstr>How to Teach Times Tables Purpose </vt:lpstr>
      <vt:lpstr>How to Teach Times Tables Links </vt:lpstr>
      <vt:lpstr>How to Teach Times Tables Posters </vt:lpstr>
      <vt:lpstr>How to Teach Times Tables Rhymes </vt:lpstr>
      <vt:lpstr>Starting to develop the skills early on </vt:lpstr>
      <vt:lpstr>How to Teach Times Tables Activities – google! </vt:lpstr>
      <vt:lpstr>PowerPoint Presentation</vt:lpstr>
      <vt:lpstr>Name The Section</vt:lpstr>
      <vt:lpstr>Different Calculations but Same Answers</vt:lpstr>
      <vt:lpstr>PowerPoint Presentation</vt:lpstr>
      <vt:lpstr>PowerPoint Presentation</vt:lpstr>
      <vt:lpstr>How to Teach Times Tables Final ideas </vt:lpstr>
      <vt:lpstr>Growth Mindset</vt:lpstr>
      <vt:lpstr>In Your Packs</vt:lpstr>
      <vt:lpstr>Questions and Feedback Forms</vt:lpstr>
    </vt:vector>
  </TitlesOfParts>
  <Company>SGC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Briscombe</dc:creator>
  <cp:lastModifiedBy>Lisa Robinson</cp:lastModifiedBy>
  <cp:revision>134</cp:revision>
  <cp:lastPrinted>2018-01-31T11:43:08Z</cp:lastPrinted>
  <dcterms:created xsi:type="dcterms:W3CDTF">2015-11-10T10:19:33Z</dcterms:created>
  <dcterms:modified xsi:type="dcterms:W3CDTF">2020-12-08T11:34:27Z</dcterms:modified>
</cp:coreProperties>
</file>